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8" r:id="rId5"/>
    <p:sldId id="259" r:id="rId6"/>
    <p:sldId id="260" r:id="rId7"/>
    <p:sldId id="261" r:id="rId8"/>
    <p:sldId id="262" r:id="rId9"/>
    <p:sldId id="263" r:id="rId10"/>
    <p:sldId id="276" r:id="rId11"/>
    <p:sldId id="264" r:id="rId12"/>
    <p:sldId id="265" r:id="rId13"/>
    <p:sldId id="266" r:id="rId14"/>
    <p:sldId id="267" r:id="rId15"/>
    <p:sldId id="268" r:id="rId16"/>
    <p:sldId id="286" r:id="rId17"/>
    <p:sldId id="269" r:id="rId18"/>
    <p:sldId id="277" r:id="rId19"/>
    <p:sldId id="278" r:id="rId20"/>
    <p:sldId id="281" r:id="rId21"/>
    <p:sldId id="283" r:id="rId22"/>
    <p:sldId id="282" r:id="rId23"/>
    <p:sldId id="284" r:id="rId24"/>
    <p:sldId id="270" r:id="rId25"/>
    <p:sldId id="280" r:id="rId26"/>
    <p:sldId id="271" r:id="rId27"/>
    <p:sldId id="272" r:id="rId28"/>
    <p:sldId id="285" r:id="rId29"/>
    <p:sldId id="274" r:id="rId30"/>
    <p:sldId id="2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 id="{7470A29A-8477-489E-AF48-9CBA8D24C94A}">
          <p14:sldIdLst>
            <p14:sldId id="258"/>
            <p14:sldId id="259"/>
          </p14:sldIdLst>
        </p14:section>
        <p14:section name="opachunity" id="{634134B3-3A62-4A21-A2CC-70F64BE529E8}">
          <p14:sldIdLst>
            <p14:sldId id="260"/>
            <p14:sldId id="261"/>
          </p14:sldIdLst>
        </p14:section>
        <p14:section name="Data Analys" id="{318D5CBC-5343-426B-B985-FB31E4F836D0}">
          <p14:sldIdLst>
            <p14:sldId id="262"/>
            <p14:sldId id="263"/>
            <p14:sldId id="276"/>
          </p14:sldIdLst>
        </p14:section>
        <p14:section name="Data Vishuvalizations" id="{536A193C-00D0-4BC3-97BB-FE6462894DD5}">
          <p14:sldIdLst>
            <p14:sldId id="264"/>
            <p14:sldId id="265"/>
            <p14:sldId id="266"/>
            <p14:sldId id="267"/>
            <p14:sldId id="268"/>
            <p14:sldId id="286"/>
            <p14:sldId id="269"/>
            <p14:sldId id="277"/>
            <p14:sldId id="278"/>
            <p14:sldId id="281"/>
            <p14:sldId id="283"/>
            <p14:sldId id="282"/>
            <p14:sldId id="284"/>
            <p14:sldId id="270"/>
            <p14:sldId id="280"/>
          </p14:sldIdLst>
        </p14:section>
        <p14:section name="predictions" id="{F6FC686C-8721-4559-A422-DFB0D4186784}">
          <p14:sldIdLst>
            <p14:sldId id="271"/>
            <p14:sldId id="272"/>
            <p14:sldId id="285"/>
          </p14:sldIdLst>
        </p14:section>
        <p14:section name="predishion" id="{7E3FC5EB-E60B-4FD8-AB2D-95F19197BF87}">
          <p14:sldIdLst>
            <p14:sldId id="274"/>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36E"/>
    <a:srgbClr val="1C82B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7969" autoAdjust="0"/>
  </p:normalViewPr>
  <p:slideViewPr>
    <p:cSldViewPr snapToGrid="0">
      <p:cViewPr>
        <p:scale>
          <a:sx n="65" d="100"/>
          <a:sy n="65" d="100"/>
        </p:scale>
        <p:origin x="93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68633-0DF3-429E-9847-FD65E87E7F9B}" type="datetimeFigureOut">
              <a:rPr lang="en-US" smtClean="0"/>
              <a:t>6/15/2024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A1A01-0EC3-465B-B559-837591A84CAF}" type="slidenum">
              <a:rPr lang="en-US" smtClean="0"/>
              <a:t>‹#›</a:t>
            </a:fld>
            <a:endParaRPr lang="en-US"/>
          </a:p>
        </p:txBody>
      </p:sp>
    </p:spTree>
    <p:extLst>
      <p:ext uri="{BB962C8B-B14F-4D97-AF65-F5344CB8AC3E}">
        <p14:creationId xmlns:p14="http://schemas.microsoft.com/office/powerpoint/2010/main" val="1652691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In these graphs we can see the younger passengers were able to survive more than the older passengers showing that the age is an important factor in this kind of an incident.</a:t>
            </a:r>
            <a:endParaRPr kumimoji="0" lang="en-US" sz="12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BC5A1A01-0EC3-465B-B559-837591A84CAF}" type="slidenum">
              <a:rPr lang="en-US" smtClean="0"/>
              <a:t>15</a:t>
            </a:fld>
            <a:endParaRPr lang="en-US"/>
          </a:p>
        </p:txBody>
      </p:sp>
    </p:spTree>
    <p:extLst>
      <p:ext uri="{BB962C8B-B14F-4D97-AF65-F5344CB8AC3E}">
        <p14:creationId xmlns:p14="http://schemas.microsoft.com/office/powerpoint/2010/main" val="302932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1A5D-2B00-FA01-3F9E-5C633BF9CF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86AD2B-F262-FA7B-D8BE-2AADDE135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D6425-DCD1-F545-FDE0-306AFE076321}"/>
              </a:ext>
            </a:extLst>
          </p:cNvPr>
          <p:cNvSpPr>
            <a:spLocks noGrp="1"/>
          </p:cNvSpPr>
          <p:nvPr>
            <p:ph type="dt" sz="half" idx="10"/>
          </p:nvPr>
        </p:nvSpPr>
        <p:spPr/>
        <p:txBody>
          <a:bodyPr/>
          <a:lstStyle/>
          <a:p>
            <a:fld id="{86D61ECE-2D8D-49EF-A779-6B9A3A1A0FC4}" type="datetimeFigureOut">
              <a:rPr lang="en-US" smtClean="0"/>
              <a:t>6/15/2024</a:t>
            </a:fld>
            <a:endParaRPr lang="en-US"/>
          </a:p>
        </p:txBody>
      </p:sp>
      <p:sp>
        <p:nvSpPr>
          <p:cNvPr id="5" name="Footer Placeholder 4">
            <a:extLst>
              <a:ext uri="{FF2B5EF4-FFF2-40B4-BE49-F238E27FC236}">
                <a16:creationId xmlns:a16="http://schemas.microsoft.com/office/drawing/2014/main" id="{7127CC82-5B74-6257-1E85-55D310827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62079-7452-6A2E-5BA9-F597D2E82F31}"/>
              </a:ext>
            </a:extLst>
          </p:cNvPr>
          <p:cNvSpPr>
            <a:spLocks noGrp="1"/>
          </p:cNvSpPr>
          <p:nvPr>
            <p:ph type="sldNum" sz="quarter" idx="12"/>
          </p:nvPr>
        </p:nvSpPr>
        <p:spPr/>
        <p:txBody>
          <a:bodyPr/>
          <a:lstStyle/>
          <a:p>
            <a:fld id="{41D6259D-AFFC-4641-89B2-B22432C7B8AD}" type="slidenum">
              <a:rPr lang="en-US" smtClean="0"/>
              <a:t>‹#›</a:t>
            </a:fld>
            <a:endParaRPr lang="en-US"/>
          </a:p>
        </p:txBody>
      </p:sp>
    </p:spTree>
    <p:extLst>
      <p:ext uri="{BB962C8B-B14F-4D97-AF65-F5344CB8AC3E}">
        <p14:creationId xmlns:p14="http://schemas.microsoft.com/office/powerpoint/2010/main" val="267867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F231-3C65-19AF-062D-553A91C850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EC32C0-135B-B202-CF3F-1F234F27F7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ADF8B5-29E7-3E2B-3079-27B279B56AC8}"/>
              </a:ext>
            </a:extLst>
          </p:cNvPr>
          <p:cNvSpPr>
            <a:spLocks noGrp="1"/>
          </p:cNvSpPr>
          <p:nvPr>
            <p:ph type="dt" sz="half" idx="10"/>
          </p:nvPr>
        </p:nvSpPr>
        <p:spPr/>
        <p:txBody>
          <a:bodyPr/>
          <a:lstStyle/>
          <a:p>
            <a:fld id="{86D61ECE-2D8D-49EF-A779-6B9A3A1A0FC4}" type="datetimeFigureOut">
              <a:rPr lang="en-US" smtClean="0"/>
              <a:t>6/15/2024</a:t>
            </a:fld>
            <a:endParaRPr lang="en-US"/>
          </a:p>
        </p:txBody>
      </p:sp>
      <p:sp>
        <p:nvSpPr>
          <p:cNvPr id="5" name="Footer Placeholder 4">
            <a:extLst>
              <a:ext uri="{FF2B5EF4-FFF2-40B4-BE49-F238E27FC236}">
                <a16:creationId xmlns:a16="http://schemas.microsoft.com/office/drawing/2014/main" id="{6678B652-0041-3028-0513-5283CB728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DFC39-A853-3A86-0E43-CC40268DCFEC}"/>
              </a:ext>
            </a:extLst>
          </p:cNvPr>
          <p:cNvSpPr>
            <a:spLocks noGrp="1"/>
          </p:cNvSpPr>
          <p:nvPr>
            <p:ph type="sldNum" sz="quarter" idx="12"/>
          </p:nvPr>
        </p:nvSpPr>
        <p:spPr/>
        <p:txBody>
          <a:bodyPr/>
          <a:lstStyle/>
          <a:p>
            <a:fld id="{41D6259D-AFFC-4641-89B2-B22432C7B8AD}" type="slidenum">
              <a:rPr lang="en-US" smtClean="0"/>
              <a:t>‹#›</a:t>
            </a:fld>
            <a:endParaRPr lang="en-US"/>
          </a:p>
        </p:txBody>
      </p:sp>
    </p:spTree>
    <p:extLst>
      <p:ext uri="{BB962C8B-B14F-4D97-AF65-F5344CB8AC3E}">
        <p14:creationId xmlns:p14="http://schemas.microsoft.com/office/powerpoint/2010/main" val="401508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C28F9E-AB1B-8A85-9CDC-600E0512E9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0AD777-3425-33C8-B9CE-12F0E2822D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3045C-CA80-2EE2-B0AF-4F6D8A4D9136}"/>
              </a:ext>
            </a:extLst>
          </p:cNvPr>
          <p:cNvSpPr>
            <a:spLocks noGrp="1"/>
          </p:cNvSpPr>
          <p:nvPr>
            <p:ph type="dt" sz="half" idx="10"/>
          </p:nvPr>
        </p:nvSpPr>
        <p:spPr/>
        <p:txBody>
          <a:bodyPr/>
          <a:lstStyle/>
          <a:p>
            <a:fld id="{86D61ECE-2D8D-49EF-A779-6B9A3A1A0FC4}" type="datetimeFigureOut">
              <a:rPr lang="en-US" smtClean="0"/>
              <a:t>6/15/2024</a:t>
            </a:fld>
            <a:endParaRPr lang="en-US"/>
          </a:p>
        </p:txBody>
      </p:sp>
      <p:sp>
        <p:nvSpPr>
          <p:cNvPr id="5" name="Footer Placeholder 4">
            <a:extLst>
              <a:ext uri="{FF2B5EF4-FFF2-40B4-BE49-F238E27FC236}">
                <a16:creationId xmlns:a16="http://schemas.microsoft.com/office/drawing/2014/main" id="{5BA96F3F-831F-50D6-8524-1F5F728FD3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AD9B95-2390-898C-172B-AFB3E985A0C8}"/>
              </a:ext>
            </a:extLst>
          </p:cNvPr>
          <p:cNvSpPr>
            <a:spLocks noGrp="1"/>
          </p:cNvSpPr>
          <p:nvPr>
            <p:ph type="sldNum" sz="quarter" idx="12"/>
          </p:nvPr>
        </p:nvSpPr>
        <p:spPr/>
        <p:txBody>
          <a:bodyPr/>
          <a:lstStyle/>
          <a:p>
            <a:fld id="{41D6259D-AFFC-4641-89B2-B22432C7B8AD}" type="slidenum">
              <a:rPr lang="en-US" smtClean="0"/>
              <a:t>‹#›</a:t>
            </a:fld>
            <a:endParaRPr lang="en-US"/>
          </a:p>
        </p:txBody>
      </p:sp>
    </p:spTree>
    <p:extLst>
      <p:ext uri="{BB962C8B-B14F-4D97-AF65-F5344CB8AC3E}">
        <p14:creationId xmlns:p14="http://schemas.microsoft.com/office/powerpoint/2010/main" val="2273492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1CC9-6799-D9A4-1B4A-7E67F95199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649EA-841C-456A-2414-5D9E6C8005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FF9E57-A29A-1935-68EA-1492909EFD2B}"/>
              </a:ext>
            </a:extLst>
          </p:cNvPr>
          <p:cNvSpPr>
            <a:spLocks noGrp="1"/>
          </p:cNvSpPr>
          <p:nvPr>
            <p:ph type="dt" sz="half" idx="10"/>
          </p:nvPr>
        </p:nvSpPr>
        <p:spPr/>
        <p:txBody>
          <a:bodyPr/>
          <a:lstStyle/>
          <a:p>
            <a:fld id="{86D61ECE-2D8D-49EF-A779-6B9A3A1A0FC4}" type="datetimeFigureOut">
              <a:rPr lang="en-US" smtClean="0"/>
              <a:t>6/15/2024</a:t>
            </a:fld>
            <a:endParaRPr lang="en-US"/>
          </a:p>
        </p:txBody>
      </p:sp>
      <p:sp>
        <p:nvSpPr>
          <p:cNvPr id="5" name="Footer Placeholder 4">
            <a:extLst>
              <a:ext uri="{FF2B5EF4-FFF2-40B4-BE49-F238E27FC236}">
                <a16:creationId xmlns:a16="http://schemas.microsoft.com/office/drawing/2014/main" id="{4B3BEE7C-387B-C10B-91A4-ABC1422D0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524AC-7F1F-69B1-A25C-3F4F7B281B76}"/>
              </a:ext>
            </a:extLst>
          </p:cNvPr>
          <p:cNvSpPr>
            <a:spLocks noGrp="1"/>
          </p:cNvSpPr>
          <p:nvPr>
            <p:ph type="sldNum" sz="quarter" idx="12"/>
          </p:nvPr>
        </p:nvSpPr>
        <p:spPr/>
        <p:txBody>
          <a:bodyPr/>
          <a:lstStyle/>
          <a:p>
            <a:fld id="{41D6259D-AFFC-4641-89B2-B22432C7B8AD}" type="slidenum">
              <a:rPr lang="en-US" smtClean="0"/>
              <a:t>‹#›</a:t>
            </a:fld>
            <a:endParaRPr lang="en-US"/>
          </a:p>
        </p:txBody>
      </p:sp>
    </p:spTree>
    <p:extLst>
      <p:ext uri="{BB962C8B-B14F-4D97-AF65-F5344CB8AC3E}">
        <p14:creationId xmlns:p14="http://schemas.microsoft.com/office/powerpoint/2010/main" val="416694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3433-A055-3032-4002-498B8EB3E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B46AE0-4D9F-212B-1882-0DCBAF6040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D17C3-DCA4-602E-4633-2088CA0D3F66}"/>
              </a:ext>
            </a:extLst>
          </p:cNvPr>
          <p:cNvSpPr>
            <a:spLocks noGrp="1"/>
          </p:cNvSpPr>
          <p:nvPr>
            <p:ph type="dt" sz="half" idx="10"/>
          </p:nvPr>
        </p:nvSpPr>
        <p:spPr/>
        <p:txBody>
          <a:bodyPr/>
          <a:lstStyle/>
          <a:p>
            <a:fld id="{86D61ECE-2D8D-49EF-A779-6B9A3A1A0FC4}" type="datetimeFigureOut">
              <a:rPr lang="en-US" smtClean="0"/>
              <a:t>6/15/2024</a:t>
            </a:fld>
            <a:endParaRPr lang="en-US"/>
          </a:p>
        </p:txBody>
      </p:sp>
      <p:sp>
        <p:nvSpPr>
          <p:cNvPr id="5" name="Footer Placeholder 4">
            <a:extLst>
              <a:ext uri="{FF2B5EF4-FFF2-40B4-BE49-F238E27FC236}">
                <a16:creationId xmlns:a16="http://schemas.microsoft.com/office/drawing/2014/main" id="{A1D8398A-8F29-9364-7E67-906D1AC24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61A688-B0A3-8B9B-A8D9-C255993FDDBA}"/>
              </a:ext>
            </a:extLst>
          </p:cNvPr>
          <p:cNvSpPr>
            <a:spLocks noGrp="1"/>
          </p:cNvSpPr>
          <p:nvPr>
            <p:ph type="sldNum" sz="quarter" idx="12"/>
          </p:nvPr>
        </p:nvSpPr>
        <p:spPr/>
        <p:txBody>
          <a:bodyPr/>
          <a:lstStyle/>
          <a:p>
            <a:fld id="{41D6259D-AFFC-4641-89B2-B22432C7B8AD}" type="slidenum">
              <a:rPr lang="en-US" smtClean="0"/>
              <a:t>‹#›</a:t>
            </a:fld>
            <a:endParaRPr lang="en-US"/>
          </a:p>
        </p:txBody>
      </p:sp>
    </p:spTree>
    <p:extLst>
      <p:ext uri="{BB962C8B-B14F-4D97-AF65-F5344CB8AC3E}">
        <p14:creationId xmlns:p14="http://schemas.microsoft.com/office/powerpoint/2010/main" val="330505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267-D430-106A-D9D5-B23A04E50A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A3A52-6F40-E4FB-BABB-1DB779909F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3EA007-A872-B8B5-0F8C-6E19F5A019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344CBB-90D4-356A-EB1F-E80EF4439D43}"/>
              </a:ext>
            </a:extLst>
          </p:cNvPr>
          <p:cNvSpPr>
            <a:spLocks noGrp="1"/>
          </p:cNvSpPr>
          <p:nvPr>
            <p:ph type="dt" sz="half" idx="10"/>
          </p:nvPr>
        </p:nvSpPr>
        <p:spPr/>
        <p:txBody>
          <a:bodyPr/>
          <a:lstStyle/>
          <a:p>
            <a:fld id="{86D61ECE-2D8D-49EF-A779-6B9A3A1A0FC4}" type="datetimeFigureOut">
              <a:rPr lang="en-US" smtClean="0"/>
              <a:t>6/15/2024</a:t>
            </a:fld>
            <a:endParaRPr lang="en-US"/>
          </a:p>
        </p:txBody>
      </p:sp>
      <p:sp>
        <p:nvSpPr>
          <p:cNvPr id="6" name="Footer Placeholder 5">
            <a:extLst>
              <a:ext uri="{FF2B5EF4-FFF2-40B4-BE49-F238E27FC236}">
                <a16:creationId xmlns:a16="http://schemas.microsoft.com/office/drawing/2014/main" id="{5AFE48E3-69EC-9968-11F5-99C4F59A4E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D2161-7954-F20C-9AF0-AC705A8F06DC}"/>
              </a:ext>
            </a:extLst>
          </p:cNvPr>
          <p:cNvSpPr>
            <a:spLocks noGrp="1"/>
          </p:cNvSpPr>
          <p:nvPr>
            <p:ph type="sldNum" sz="quarter" idx="12"/>
          </p:nvPr>
        </p:nvSpPr>
        <p:spPr/>
        <p:txBody>
          <a:bodyPr/>
          <a:lstStyle/>
          <a:p>
            <a:fld id="{41D6259D-AFFC-4641-89B2-B22432C7B8AD}" type="slidenum">
              <a:rPr lang="en-US" smtClean="0"/>
              <a:t>‹#›</a:t>
            </a:fld>
            <a:endParaRPr lang="en-US"/>
          </a:p>
        </p:txBody>
      </p:sp>
    </p:spTree>
    <p:extLst>
      <p:ext uri="{BB962C8B-B14F-4D97-AF65-F5344CB8AC3E}">
        <p14:creationId xmlns:p14="http://schemas.microsoft.com/office/powerpoint/2010/main" val="118469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5E7D0-931E-E453-F6E5-D7F36A6AE5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0A3D41-CD21-D340-1D63-BA9D55E675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689A9B-6BD9-7447-FC63-294F342554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9BB8C-EB24-DD4D-BC8B-7CC34C537F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023B3-1871-9738-F3B1-6AB0C90265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0CBEB-3380-1064-25A7-F1F3E2CE2C34}"/>
              </a:ext>
            </a:extLst>
          </p:cNvPr>
          <p:cNvSpPr>
            <a:spLocks noGrp="1"/>
          </p:cNvSpPr>
          <p:nvPr>
            <p:ph type="dt" sz="half" idx="10"/>
          </p:nvPr>
        </p:nvSpPr>
        <p:spPr/>
        <p:txBody>
          <a:bodyPr/>
          <a:lstStyle/>
          <a:p>
            <a:fld id="{86D61ECE-2D8D-49EF-A779-6B9A3A1A0FC4}" type="datetimeFigureOut">
              <a:rPr lang="en-US" smtClean="0"/>
              <a:t>6/15/2024</a:t>
            </a:fld>
            <a:endParaRPr lang="en-US"/>
          </a:p>
        </p:txBody>
      </p:sp>
      <p:sp>
        <p:nvSpPr>
          <p:cNvPr id="8" name="Footer Placeholder 7">
            <a:extLst>
              <a:ext uri="{FF2B5EF4-FFF2-40B4-BE49-F238E27FC236}">
                <a16:creationId xmlns:a16="http://schemas.microsoft.com/office/drawing/2014/main" id="{AD64FD9D-219F-6497-7DEA-B32AABD2FE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1A5412-0AF6-65F5-1F1E-956460E3A6E4}"/>
              </a:ext>
            </a:extLst>
          </p:cNvPr>
          <p:cNvSpPr>
            <a:spLocks noGrp="1"/>
          </p:cNvSpPr>
          <p:nvPr>
            <p:ph type="sldNum" sz="quarter" idx="12"/>
          </p:nvPr>
        </p:nvSpPr>
        <p:spPr/>
        <p:txBody>
          <a:bodyPr/>
          <a:lstStyle/>
          <a:p>
            <a:fld id="{41D6259D-AFFC-4641-89B2-B22432C7B8AD}" type="slidenum">
              <a:rPr lang="en-US" smtClean="0"/>
              <a:t>‹#›</a:t>
            </a:fld>
            <a:endParaRPr lang="en-US"/>
          </a:p>
        </p:txBody>
      </p:sp>
    </p:spTree>
    <p:extLst>
      <p:ext uri="{BB962C8B-B14F-4D97-AF65-F5344CB8AC3E}">
        <p14:creationId xmlns:p14="http://schemas.microsoft.com/office/powerpoint/2010/main" val="1245534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33D4-AAFF-86B3-3B66-7CA359DC45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AC35E2-CCA9-EDD7-64A2-A8834948C6DA}"/>
              </a:ext>
            </a:extLst>
          </p:cNvPr>
          <p:cNvSpPr>
            <a:spLocks noGrp="1"/>
          </p:cNvSpPr>
          <p:nvPr>
            <p:ph type="dt" sz="half" idx="10"/>
          </p:nvPr>
        </p:nvSpPr>
        <p:spPr/>
        <p:txBody>
          <a:bodyPr/>
          <a:lstStyle/>
          <a:p>
            <a:fld id="{86D61ECE-2D8D-49EF-A779-6B9A3A1A0FC4}" type="datetimeFigureOut">
              <a:rPr lang="en-US" smtClean="0"/>
              <a:t>6/15/2024</a:t>
            </a:fld>
            <a:endParaRPr lang="en-US"/>
          </a:p>
        </p:txBody>
      </p:sp>
      <p:sp>
        <p:nvSpPr>
          <p:cNvPr id="4" name="Footer Placeholder 3">
            <a:extLst>
              <a:ext uri="{FF2B5EF4-FFF2-40B4-BE49-F238E27FC236}">
                <a16:creationId xmlns:a16="http://schemas.microsoft.com/office/drawing/2014/main" id="{F7A217BD-2D30-2380-3A7B-61347B256B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6B119B-6764-BA43-394D-FC4FBF8E1163}"/>
              </a:ext>
            </a:extLst>
          </p:cNvPr>
          <p:cNvSpPr>
            <a:spLocks noGrp="1"/>
          </p:cNvSpPr>
          <p:nvPr>
            <p:ph type="sldNum" sz="quarter" idx="12"/>
          </p:nvPr>
        </p:nvSpPr>
        <p:spPr/>
        <p:txBody>
          <a:bodyPr/>
          <a:lstStyle/>
          <a:p>
            <a:fld id="{41D6259D-AFFC-4641-89B2-B22432C7B8AD}" type="slidenum">
              <a:rPr lang="en-US" smtClean="0"/>
              <a:t>‹#›</a:t>
            </a:fld>
            <a:endParaRPr lang="en-US"/>
          </a:p>
        </p:txBody>
      </p:sp>
    </p:spTree>
    <p:extLst>
      <p:ext uri="{BB962C8B-B14F-4D97-AF65-F5344CB8AC3E}">
        <p14:creationId xmlns:p14="http://schemas.microsoft.com/office/powerpoint/2010/main" val="246561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924A3B-6F4E-D3AA-6BC3-893E1DA55A82}"/>
              </a:ext>
            </a:extLst>
          </p:cNvPr>
          <p:cNvSpPr>
            <a:spLocks noGrp="1"/>
          </p:cNvSpPr>
          <p:nvPr>
            <p:ph type="dt" sz="half" idx="10"/>
          </p:nvPr>
        </p:nvSpPr>
        <p:spPr/>
        <p:txBody>
          <a:bodyPr/>
          <a:lstStyle/>
          <a:p>
            <a:fld id="{86D61ECE-2D8D-49EF-A779-6B9A3A1A0FC4}" type="datetimeFigureOut">
              <a:rPr lang="en-US" smtClean="0"/>
              <a:t>6/15/2024</a:t>
            </a:fld>
            <a:endParaRPr lang="en-US"/>
          </a:p>
        </p:txBody>
      </p:sp>
      <p:sp>
        <p:nvSpPr>
          <p:cNvPr id="3" name="Footer Placeholder 2">
            <a:extLst>
              <a:ext uri="{FF2B5EF4-FFF2-40B4-BE49-F238E27FC236}">
                <a16:creationId xmlns:a16="http://schemas.microsoft.com/office/drawing/2014/main" id="{0C8FBA27-3C0F-77F6-99DA-55438CF2C2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64BFE9-FA9C-7688-F37C-BD291A2D07B9}"/>
              </a:ext>
            </a:extLst>
          </p:cNvPr>
          <p:cNvSpPr>
            <a:spLocks noGrp="1"/>
          </p:cNvSpPr>
          <p:nvPr>
            <p:ph type="sldNum" sz="quarter" idx="12"/>
          </p:nvPr>
        </p:nvSpPr>
        <p:spPr/>
        <p:txBody>
          <a:bodyPr/>
          <a:lstStyle/>
          <a:p>
            <a:fld id="{41D6259D-AFFC-4641-89B2-B22432C7B8AD}" type="slidenum">
              <a:rPr lang="en-US" smtClean="0"/>
              <a:t>‹#›</a:t>
            </a:fld>
            <a:endParaRPr lang="en-US"/>
          </a:p>
        </p:txBody>
      </p:sp>
    </p:spTree>
    <p:extLst>
      <p:ext uri="{BB962C8B-B14F-4D97-AF65-F5344CB8AC3E}">
        <p14:creationId xmlns:p14="http://schemas.microsoft.com/office/powerpoint/2010/main" val="1335607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3B62A-4313-04D7-5B68-1FC8EF3115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44D807-9466-06EC-ABD7-36AD4C597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7F3A8B-3779-0A8F-1AA0-2E7F581905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F3FE43-9877-35F3-A5EC-EF94CE70A2D0}"/>
              </a:ext>
            </a:extLst>
          </p:cNvPr>
          <p:cNvSpPr>
            <a:spLocks noGrp="1"/>
          </p:cNvSpPr>
          <p:nvPr>
            <p:ph type="dt" sz="half" idx="10"/>
          </p:nvPr>
        </p:nvSpPr>
        <p:spPr/>
        <p:txBody>
          <a:bodyPr/>
          <a:lstStyle/>
          <a:p>
            <a:fld id="{86D61ECE-2D8D-49EF-A779-6B9A3A1A0FC4}" type="datetimeFigureOut">
              <a:rPr lang="en-US" smtClean="0"/>
              <a:t>6/15/2024</a:t>
            </a:fld>
            <a:endParaRPr lang="en-US"/>
          </a:p>
        </p:txBody>
      </p:sp>
      <p:sp>
        <p:nvSpPr>
          <p:cNvPr id="6" name="Footer Placeholder 5">
            <a:extLst>
              <a:ext uri="{FF2B5EF4-FFF2-40B4-BE49-F238E27FC236}">
                <a16:creationId xmlns:a16="http://schemas.microsoft.com/office/drawing/2014/main" id="{9682737E-00EF-55F4-0BFF-B979FF2A7E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A9B90-6C62-00ED-3F2B-CAC536D53F3B}"/>
              </a:ext>
            </a:extLst>
          </p:cNvPr>
          <p:cNvSpPr>
            <a:spLocks noGrp="1"/>
          </p:cNvSpPr>
          <p:nvPr>
            <p:ph type="sldNum" sz="quarter" idx="12"/>
          </p:nvPr>
        </p:nvSpPr>
        <p:spPr/>
        <p:txBody>
          <a:bodyPr/>
          <a:lstStyle/>
          <a:p>
            <a:fld id="{41D6259D-AFFC-4641-89B2-B22432C7B8AD}" type="slidenum">
              <a:rPr lang="en-US" smtClean="0"/>
              <a:t>‹#›</a:t>
            </a:fld>
            <a:endParaRPr lang="en-US"/>
          </a:p>
        </p:txBody>
      </p:sp>
    </p:spTree>
    <p:extLst>
      <p:ext uri="{BB962C8B-B14F-4D97-AF65-F5344CB8AC3E}">
        <p14:creationId xmlns:p14="http://schemas.microsoft.com/office/powerpoint/2010/main" val="372381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C232-D61E-650F-610F-E11899015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BD8D01-403C-3D7F-5DF9-B7F3687D9A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AB7D96-E6F0-F3EC-2631-DAF5C756D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7DA53A-142E-3CBC-D205-DF76EC90D06B}"/>
              </a:ext>
            </a:extLst>
          </p:cNvPr>
          <p:cNvSpPr>
            <a:spLocks noGrp="1"/>
          </p:cNvSpPr>
          <p:nvPr>
            <p:ph type="dt" sz="half" idx="10"/>
          </p:nvPr>
        </p:nvSpPr>
        <p:spPr/>
        <p:txBody>
          <a:bodyPr/>
          <a:lstStyle/>
          <a:p>
            <a:fld id="{86D61ECE-2D8D-49EF-A779-6B9A3A1A0FC4}" type="datetimeFigureOut">
              <a:rPr lang="en-US" smtClean="0"/>
              <a:t>6/15/2024</a:t>
            </a:fld>
            <a:endParaRPr lang="en-US"/>
          </a:p>
        </p:txBody>
      </p:sp>
      <p:sp>
        <p:nvSpPr>
          <p:cNvPr id="6" name="Footer Placeholder 5">
            <a:extLst>
              <a:ext uri="{FF2B5EF4-FFF2-40B4-BE49-F238E27FC236}">
                <a16:creationId xmlns:a16="http://schemas.microsoft.com/office/drawing/2014/main" id="{5E6479E0-CFBF-CE5F-540A-1340878B40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E18E04-32A2-0FAD-BE27-1232C7146B88}"/>
              </a:ext>
            </a:extLst>
          </p:cNvPr>
          <p:cNvSpPr>
            <a:spLocks noGrp="1"/>
          </p:cNvSpPr>
          <p:nvPr>
            <p:ph type="sldNum" sz="quarter" idx="12"/>
          </p:nvPr>
        </p:nvSpPr>
        <p:spPr/>
        <p:txBody>
          <a:bodyPr/>
          <a:lstStyle/>
          <a:p>
            <a:fld id="{41D6259D-AFFC-4641-89B2-B22432C7B8AD}" type="slidenum">
              <a:rPr lang="en-US" smtClean="0"/>
              <a:t>‹#›</a:t>
            </a:fld>
            <a:endParaRPr lang="en-US"/>
          </a:p>
        </p:txBody>
      </p:sp>
    </p:spTree>
    <p:extLst>
      <p:ext uri="{BB962C8B-B14F-4D97-AF65-F5344CB8AC3E}">
        <p14:creationId xmlns:p14="http://schemas.microsoft.com/office/powerpoint/2010/main" val="137438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8954A-6802-639B-7460-D342C2F070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967D13-293D-BA76-76B8-EA6E613A3D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3F23B-81F2-7190-FF4F-88E49C7F49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6D61ECE-2D8D-49EF-A779-6B9A3A1A0FC4}" type="datetimeFigureOut">
              <a:rPr lang="en-US" smtClean="0"/>
              <a:t>6/15/2024</a:t>
            </a:fld>
            <a:endParaRPr lang="en-US"/>
          </a:p>
        </p:txBody>
      </p:sp>
      <p:sp>
        <p:nvSpPr>
          <p:cNvPr id="5" name="Footer Placeholder 4">
            <a:extLst>
              <a:ext uri="{FF2B5EF4-FFF2-40B4-BE49-F238E27FC236}">
                <a16:creationId xmlns:a16="http://schemas.microsoft.com/office/drawing/2014/main" id="{FF1FE692-68E8-98B7-C060-5796A66CC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D7BD853-DECE-8439-C4D9-63D3BFE9B7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D6259D-AFFC-4641-89B2-B22432C7B8AD}" type="slidenum">
              <a:rPr lang="en-US" smtClean="0"/>
              <a:t>‹#›</a:t>
            </a:fld>
            <a:endParaRPr lang="en-US"/>
          </a:p>
        </p:txBody>
      </p:sp>
    </p:spTree>
    <p:extLst>
      <p:ext uri="{BB962C8B-B14F-4D97-AF65-F5344CB8AC3E}">
        <p14:creationId xmlns:p14="http://schemas.microsoft.com/office/powerpoint/2010/main" val="3271940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7.sv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15.png"/><Relationship Id="rId9" Type="http://schemas.openxmlformats.org/officeDocument/2006/relationships/image" Target="../media/image27.sv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32.png"/><Relationship Id="rId4" Type="http://schemas.openxmlformats.org/officeDocument/2006/relationships/image" Target="../media/image15.png"/><Relationship Id="rId9" Type="http://schemas.openxmlformats.org/officeDocument/2006/relationships/image" Target="../media/image27.svg"/></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jpe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3.png"/><Relationship Id="rId5" Type="http://schemas.openxmlformats.org/officeDocument/2006/relationships/image" Target="../media/image15.png"/><Relationship Id="rId10" Type="http://schemas.openxmlformats.org/officeDocument/2006/relationships/image" Target="../media/image27.svg"/><Relationship Id="rId4" Type="http://schemas.openxmlformats.org/officeDocument/2006/relationships/image" Target="../media/image14.jp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27.sv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15.png"/><Relationship Id="rId9" Type="http://schemas.openxmlformats.org/officeDocument/2006/relationships/image" Target="../media/image27.sv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36.png"/><Relationship Id="rId4" Type="http://schemas.openxmlformats.org/officeDocument/2006/relationships/image" Target="../media/image15.png"/><Relationship Id="rId9" Type="http://schemas.openxmlformats.org/officeDocument/2006/relationships/image" Target="../media/image27.sv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15.png"/><Relationship Id="rId9" Type="http://schemas.openxmlformats.org/officeDocument/2006/relationships/image" Target="../media/image27.svg"/></Relationships>
</file>

<file path=ppt/slides/_rels/slide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slide" Target="slide23.xml"/><Relationship Id="rId3" Type="http://schemas.openxmlformats.org/officeDocument/2006/relationships/image" Target="../media/image6.png"/><Relationship Id="rId7" Type="http://schemas.openxmlformats.org/officeDocument/2006/relationships/slide" Target="slide5.xml"/><Relationship Id="rId12" Type="http://schemas.openxmlformats.org/officeDocument/2006/relationships/image" Target="../media/image9.png"/><Relationship Id="rId17" Type="http://schemas.openxmlformats.org/officeDocument/2006/relationships/image" Target="../media/image10.png"/><Relationship Id="rId2" Type="http://schemas.openxmlformats.org/officeDocument/2006/relationships/image" Target="../media/image5.jpg"/><Relationship Id="rId16"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6.png"/><Relationship Id="rId15" Type="http://schemas.openxmlformats.org/officeDocument/2006/relationships/image" Target="../media/image10.png"/><Relationship Id="rId10" Type="http://schemas.openxmlformats.org/officeDocument/2006/relationships/slide" Target="slide8.xml"/><Relationship Id="rId4" Type="http://schemas.openxmlformats.org/officeDocument/2006/relationships/slide" Target="slide3.xml"/><Relationship Id="rId9" Type="http://schemas.openxmlformats.org/officeDocument/2006/relationships/image" Target="../media/image8.pn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15.png"/><Relationship Id="rId9" Type="http://schemas.openxmlformats.org/officeDocument/2006/relationships/image" Target="../media/image27.sv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39.png"/><Relationship Id="rId4" Type="http://schemas.openxmlformats.org/officeDocument/2006/relationships/image" Target="../media/image15.png"/><Relationship Id="rId9" Type="http://schemas.openxmlformats.org/officeDocument/2006/relationships/image" Target="../media/image27.sv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40.png"/><Relationship Id="rId4" Type="http://schemas.openxmlformats.org/officeDocument/2006/relationships/image" Target="../media/image15.png"/><Relationship Id="rId9"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4.jpg"/><Relationship Id="rId7" Type="http://schemas.microsoft.com/office/2007/relationships/hdphoto" Target="../media/hdphoto4.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15.png"/><Relationship Id="rId9" Type="http://schemas.openxmlformats.org/officeDocument/2006/relationships/image" Target="../media/image42.sv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4.jpg"/><Relationship Id="rId7" Type="http://schemas.microsoft.com/office/2007/relationships/hdphoto" Target="../media/hdphoto4.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7.png"/><Relationship Id="rId5" Type="http://schemas.microsoft.com/office/2007/relationships/hdphoto" Target="../media/hdphoto1.wdp"/><Relationship Id="rId10" Type="http://schemas.openxmlformats.org/officeDocument/2006/relationships/image" Target="../media/image46.png"/><Relationship Id="rId4" Type="http://schemas.openxmlformats.org/officeDocument/2006/relationships/image" Target="../media/image15.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4.jpg"/><Relationship Id="rId7" Type="http://schemas.microsoft.com/office/2007/relationships/hdphoto" Target="../media/hdphoto5.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1.wdp"/><Relationship Id="rId4" Type="http://schemas.openxmlformats.org/officeDocument/2006/relationships/image" Target="../media/image15.png"/><Relationship Id="rId9" Type="http://schemas.openxmlformats.org/officeDocument/2006/relationships/image" Target="../media/image49.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2.sv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microsoft.com/office/2007/relationships/hdphoto" Target="../media/hdphoto2.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microsoft.com/office/2007/relationships/hdphoto" Target="../media/hdphoto2.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jpg"/><Relationship Id="rId7" Type="http://schemas.microsoft.com/office/2007/relationships/hdphoto" Target="../media/hdphoto3.wdp"/><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25.svg"/><Relationship Id="rId4" Type="http://schemas.openxmlformats.org/officeDocument/2006/relationships/image" Target="../media/image15.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erson sitting on a pot with a floating lantern in the sky">
            <a:extLst>
              <a:ext uri="{FF2B5EF4-FFF2-40B4-BE49-F238E27FC236}">
                <a16:creationId xmlns:a16="http://schemas.microsoft.com/office/drawing/2014/main" id="{42D25448-4F64-D807-6774-4964D69C9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group of people sitting in a room">
            <a:extLst>
              <a:ext uri="{FF2B5EF4-FFF2-40B4-BE49-F238E27FC236}">
                <a16:creationId xmlns:a16="http://schemas.microsoft.com/office/drawing/2014/main" id="{B8D445C1-79FD-6C2A-EDF1-E16E42BE1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0568" y="0"/>
            <a:ext cx="12192000" cy="6858000"/>
          </a:xfrm>
          <a:prstGeom prst="rect">
            <a:avLst/>
          </a:prstGeom>
        </p:spPr>
      </p:pic>
      <p:pic>
        <p:nvPicPr>
          <p:cNvPr id="11" name="Picture 10" descr="A sailboat in the water&#10;&#10;Description automatically generated">
            <a:extLst>
              <a:ext uri="{FF2B5EF4-FFF2-40B4-BE49-F238E27FC236}">
                <a16:creationId xmlns:a16="http://schemas.microsoft.com/office/drawing/2014/main" id="{F0C4AFE9-8B4F-8F65-1839-BE7E2BA226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0" y="0"/>
            <a:ext cx="12192000" cy="6858000"/>
          </a:xfrm>
          <a:custGeom>
            <a:avLst/>
            <a:gdLst/>
            <a:ahLst/>
            <a:cxnLst/>
            <a:rect l="l" t="t" r="r" b="b"/>
            <a:pathLst>
              <a:path w="12192000" h="6858000">
                <a:moveTo>
                  <a:pt x="7865958" y="4308314"/>
                </a:moveTo>
                <a:lnTo>
                  <a:pt x="7872312" y="4320935"/>
                </a:lnTo>
                <a:cubicBezTo>
                  <a:pt x="7874889" y="4326625"/>
                  <a:pt x="7877497" y="4332950"/>
                  <a:pt x="7880138" y="4339912"/>
                </a:cubicBezTo>
                <a:cubicBezTo>
                  <a:pt x="7885419" y="4353836"/>
                  <a:pt x="7890173" y="4367275"/>
                  <a:pt x="7894397" y="4380227"/>
                </a:cubicBezTo>
                <a:lnTo>
                  <a:pt x="7837171" y="4380227"/>
                </a:lnTo>
                <a:cubicBezTo>
                  <a:pt x="7841119" y="4367126"/>
                  <a:pt x="7845774" y="4353621"/>
                  <a:pt x="7851135" y="4339712"/>
                </a:cubicBezTo>
                <a:cubicBezTo>
                  <a:pt x="7853815" y="4332758"/>
                  <a:pt x="7856505" y="4326453"/>
                  <a:pt x="7859205" y="4320797"/>
                </a:cubicBezTo>
                <a:close/>
                <a:moveTo>
                  <a:pt x="9125450" y="4295563"/>
                </a:moveTo>
                <a:cubicBezTo>
                  <a:pt x="9141903" y="4295563"/>
                  <a:pt x="9153934" y="4300996"/>
                  <a:pt x="9161546" y="4311862"/>
                </a:cubicBezTo>
                <a:cubicBezTo>
                  <a:pt x="9169156" y="4322728"/>
                  <a:pt x="9172961" y="4339601"/>
                  <a:pt x="9172961" y="4362482"/>
                </a:cubicBezTo>
                <a:cubicBezTo>
                  <a:pt x="9172961" y="4382629"/>
                  <a:pt x="9168843" y="4398455"/>
                  <a:pt x="9160607" y="4409958"/>
                </a:cubicBezTo>
                <a:cubicBezTo>
                  <a:pt x="9152371" y="4421461"/>
                  <a:pt x="9140263" y="4427213"/>
                  <a:pt x="9124282" y="4427213"/>
                </a:cubicBezTo>
                <a:cubicBezTo>
                  <a:pt x="9108532" y="4427213"/>
                  <a:pt x="9096578" y="4421440"/>
                  <a:pt x="9088423" y="4409893"/>
                </a:cubicBezTo>
                <a:cubicBezTo>
                  <a:pt x="9080268" y="4398346"/>
                  <a:pt x="9076190" y="4382251"/>
                  <a:pt x="9076190" y="4361608"/>
                </a:cubicBezTo>
                <a:cubicBezTo>
                  <a:pt x="9076190" y="4339395"/>
                  <a:pt x="9080316" y="4322834"/>
                  <a:pt x="9088566" y="4311926"/>
                </a:cubicBezTo>
                <a:cubicBezTo>
                  <a:pt x="9096816" y="4301017"/>
                  <a:pt x="9109112" y="4295563"/>
                  <a:pt x="9125450" y="4295563"/>
                </a:cubicBezTo>
                <a:close/>
                <a:moveTo>
                  <a:pt x="3038976" y="4295563"/>
                </a:moveTo>
                <a:cubicBezTo>
                  <a:pt x="3055429" y="4295563"/>
                  <a:pt x="3067461" y="4300996"/>
                  <a:pt x="3075071" y="4311862"/>
                </a:cubicBezTo>
                <a:cubicBezTo>
                  <a:pt x="3082682" y="4322728"/>
                  <a:pt x="3086487" y="4339601"/>
                  <a:pt x="3086487" y="4362482"/>
                </a:cubicBezTo>
                <a:cubicBezTo>
                  <a:pt x="3086487" y="4382629"/>
                  <a:pt x="3082369" y="4398455"/>
                  <a:pt x="3074133" y="4409958"/>
                </a:cubicBezTo>
                <a:cubicBezTo>
                  <a:pt x="3065897" y="4421461"/>
                  <a:pt x="3053789" y="4427213"/>
                  <a:pt x="3037808" y="4427213"/>
                </a:cubicBezTo>
                <a:cubicBezTo>
                  <a:pt x="3022058" y="4427213"/>
                  <a:pt x="3010104" y="4421440"/>
                  <a:pt x="3001949" y="4409893"/>
                </a:cubicBezTo>
                <a:cubicBezTo>
                  <a:pt x="2993793" y="4398346"/>
                  <a:pt x="2989716" y="4382251"/>
                  <a:pt x="2989716" y="4361608"/>
                </a:cubicBezTo>
                <a:cubicBezTo>
                  <a:pt x="2989716" y="4339395"/>
                  <a:pt x="2993842" y="4322834"/>
                  <a:pt x="3002092" y="4311926"/>
                </a:cubicBezTo>
                <a:cubicBezTo>
                  <a:pt x="3010342" y="4301017"/>
                  <a:pt x="3022637" y="4295563"/>
                  <a:pt x="3038976" y="4295563"/>
                </a:cubicBezTo>
                <a:close/>
                <a:moveTo>
                  <a:pt x="2229350" y="4295563"/>
                </a:moveTo>
                <a:cubicBezTo>
                  <a:pt x="2245804" y="4295563"/>
                  <a:pt x="2257836" y="4300996"/>
                  <a:pt x="2265446" y="4311862"/>
                </a:cubicBezTo>
                <a:cubicBezTo>
                  <a:pt x="2273056" y="4322728"/>
                  <a:pt x="2276862" y="4339601"/>
                  <a:pt x="2276862" y="4362482"/>
                </a:cubicBezTo>
                <a:cubicBezTo>
                  <a:pt x="2276862" y="4382629"/>
                  <a:pt x="2272744" y="4398455"/>
                  <a:pt x="2264508" y="4409958"/>
                </a:cubicBezTo>
                <a:cubicBezTo>
                  <a:pt x="2256272" y="4421461"/>
                  <a:pt x="2244164" y="4427213"/>
                  <a:pt x="2228183" y="4427213"/>
                </a:cubicBezTo>
                <a:cubicBezTo>
                  <a:pt x="2212433" y="4427213"/>
                  <a:pt x="2200479" y="4421440"/>
                  <a:pt x="2192324" y="4409893"/>
                </a:cubicBezTo>
                <a:cubicBezTo>
                  <a:pt x="2184168" y="4398346"/>
                  <a:pt x="2180091" y="4382251"/>
                  <a:pt x="2180091" y="4361608"/>
                </a:cubicBezTo>
                <a:cubicBezTo>
                  <a:pt x="2180091" y="4339395"/>
                  <a:pt x="2184216" y="4322834"/>
                  <a:pt x="2192467" y="4311926"/>
                </a:cubicBezTo>
                <a:cubicBezTo>
                  <a:pt x="2200718" y="4301017"/>
                  <a:pt x="2213012" y="4295563"/>
                  <a:pt x="2229350" y="4295563"/>
                </a:cubicBezTo>
                <a:close/>
                <a:moveTo>
                  <a:pt x="8242943" y="4253712"/>
                </a:moveTo>
                <a:cubicBezTo>
                  <a:pt x="8241238" y="4253712"/>
                  <a:pt x="8239984" y="4253813"/>
                  <a:pt x="8239181" y="4254014"/>
                </a:cubicBezTo>
                <a:cubicBezTo>
                  <a:pt x="8238378" y="4254216"/>
                  <a:pt x="8237332" y="4254673"/>
                  <a:pt x="8236042" y="4255386"/>
                </a:cubicBezTo>
                <a:cubicBezTo>
                  <a:pt x="8230577" y="4259133"/>
                  <a:pt x="8225646" y="4263975"/>
                  <a:pt x="8221249" y="4269911"/>
                </a:cubicBezTo>
                <a:cubicBezTo>
                  <a:pt x="8218261" y="4272177"/>
                  <a:pt x="8216766" y="4274142"/>
                  <a:pt x="8216766" y="4275806"/>
                </a:cubicBezTo>
                <a:cubicBezTo>
                  <a:pt x="8216766" y="4277300"/>
                  <a:pt x="8217425" y="4278903"/>
                  <a:pt x="8218743" y="4280615"/>
                </a:cubicBezTo>
                <a:cubicBezTo>
                  <a:pt x="8224809" y="4287400"/>
                  <a:pt x="8230826" y="4292821"/>
                  <a:pt x="8236793" y="4296877"/>
                </a:cubicBezTo>
                <a:cubicBezTo>
                  <a:pt x="8237446" y="4297346"/>
                  <a:pt x="8238194" y="4297658"/>
                  <a:pt x="8239039" y="4297813"/>
                </a:cubicBezTo>
                <a:cubicBezTo>
                  <a:pt x="8239884" y="4297967"/>
                  <a:pt x="8241185" y="4298044"/>
                  <a:pt x="8242943" y="4298044"/>
                </a:cubicBezTo>
                <a:lnTo>
                  <a:pt x="8283453" y="4298044"/>
                </a:lnTo>
                <a:lnTo>
                  <a:pt x="8283453" y="4458206"/>
                </a:lnTo>
                <a:cubicBezTo>
                  <a:pt x="8283453" y="4462043"/>
                  <a:pt x="8284351" y="4464788"/>
                  <a:pt x="8286147" y="4466439"/>
                </a:cubicBezTo>
                <a:cubicBezTo>
                  <a:pt x="8287942" y="4468091"/>
                  <a:pt x="8290712" y="4468917"/>
                  <a:pt x="8294454" y="4468917"/>
                </a:cubicBezTo>
                <a:lnTo>
                  <a:pt x="8325536" y="4468917"/>
                </a:lnTo>
                <a:cubicBezTo>
                  <a:pt x="8329313" y="4468917"/>
                  <a:pt x="8332115" y="4468077"/>
                  <a:pt x="8333944" y="4466395"/>
                </a:cubicBezTo>
                <a:cubicBezTo>
                  <a:pt x="8335772" y="4464714"/>
                  <a:pt x="8336687" y="4461984"/>
                  <a:pt x="8336687" y="4458206"/>
                </a:cubicBezTo>
                <a:lnTo>
                  <a:pt x="8336687" y="4298044"/>
                </a:lnTo>
                <a:lnTo>
                  <a:pt x="8377191" y="4298044"/>
                </a:lnTo>
                <a:cubicBezTo>
                  <a:pt x="8379017" y="4298044"/>
                  <a:pt x="8380311" y="4297948"/>
                  <a:pt x="8381073" y="4297757"/>
                </a:cubicBezTo>
                <a:cubicBezTo>
                  <a:pt x="8381836" y="4297565"/>
                  <a:pt x="8382869" y="4297108"/>
                  <a:pt x="8384174" y="4296386"/>
                </a:cubicBezTo>
                <a:cubicBezTo>
                  <a:pt x="8389654" y="4292630"/>
                  <a:pt x="8394580" y="4287783"/>
                  <a:pt x="8398950" y="4281845"/>
                </a:cubicBezTo>
                <a:cubicBezTo>
                  <a:pt x="8401996" y="4279547"/>
                  <a:pt x="8403520" y="4277582"/>
                  <a:pt x="8403520" y="4275950"/>
                </a:cubicBezTo>
                <a:cubicBezTo>
                  <a:pt x="8403520" y="4274555"/>
                  <a:pt x="8402849" y="4272986"/>
                  <a:pt x="8401508" y="4271243"/>
                </a:cubicBezTo>
                <a:cubicBezTo>
                  <a:pt x="8395432" y="4264448"/>
                  <a:pt x="8389414" y="4259008"/>
                  <a:pt x="8383451" y="4254923"/>
                </a:cubicBezTo>
                <a:cubicBezTo>
                  <a:pt x="8382763" y="4254464"/>
                  <a:pt x="8381941" y="4254148"/>
                  <a:pt x="8380986" y="4253973"/>
                </a:cubicBezTo>
                <a:cubicBezTo>
                  <a:pt x="8380031" y="4253799"/>
                  <a:pt x="8378766" y="4253712"/>
                  <a:pt x="8377191" y="4253712"/>
                </a:cubicBezTo>
                <a:close/>
                <a:moveTo>
                  <a:pt x="7856516" y="4253712"/>
                </a:moveTo>
                <a:cubicBezTo>
                  <a:pt x="7851444" y="4253712"/>
                  <a:pt x="7847097" y="4254742"/>
                  <a:pt x="7843476" y="4256802"/>
                </a:cubicBezTo>
                <a:cubicBezTo>
                  <a:pt x="7839855" y="4258863"/>
                  <a:pt x="7836474" y="4262094"/>
                  <a:pt x="7833331" y="4266497"/>
                </a:cubicBezTo>
                <a:cubicBezTo>
                  <a:pt x="7824479" y="4278988"/>
                  <a:pt x="7815300" y="4297041"/>
                  <a:pt x="7805796" y="4320655"/>
                </a:cubicBezTo>
                <a:cubicBezTo>
                  <a:pt x="7796291" y="4344270"/>
                  <a:pt x="7788231" y="4368794"/>
                  <a:pt x="7781615" y="4394226"/>
                </a:cubicBezTo>
                <a:cubicBezTo>
                  <a:pt x="7774999" y="4419659"/>
                  <a:pt x="7771297" y="4441247"/>
                  <a:pt x="7770510" y="4458990"/>
                </a:cubicBezTo>
                <a:cubicBezTo>
                  <a:pt x="7770414" y="4465608"/>
                  <a:pt x="7773400" y="4468917"/>
                  <a:pt x="7779469" y="4468917"/>
                </a:cubicBezTo>
                <a:lnTo>
                  <a:pt x="7814053" y="4468917"/>
                </a:lnTo>
                <a:cubicBezTo>
                  <a:pt x="7820791" y="4468917"/>
                  <a:pt x="7824297" y="4465686"/>
                  <a:pt x="7824571" y="4459222"/>
                </a:cubicBezTo>
                <a:cubicBezTo>
                  <a:pt x="7825044" y="4448271"/>
                  <a:pt x="7826459" y="4435987"/>
                  <a:pt x="7828815" y="4422369"/>
                </a:cubicBezTo>
                <a:lnTo>
                  <a:pt x="7903380" y="4422369"/>
                </a:lnTo>
                <a:cubicBezTo>
                  <a:pt x="7906154" y="4436325"/>
                  <a:pt x="7907732" y="4448609"/>
                  <a:pt x="7908115" y="4459222"/>
                </a:cubicBezTo>
                <a:cubicBezTo>
                  <a:pt x="7908389" y="4465686"/>
                  <a:pt x="7911764" y="4468917"/>
                  <a:pt x="7918240" y="4468917"/>
                </a:cubicBezTo>
                <a:lnTo>
                  <a:pt x="7953554" y="4468917"/>
                </a:lnTo>
                <a:cubicBezTo>
                  <a:pt x="7960405" y="4468917"/>
                  <a:pt x="7963765" y="4465294"/>
                  <a:pt x="7963633" y="4458048"/>
                </a:cubicBezTo>
                <a:cubicBezTo>
                  <a:pt x="7962944" y="4440753"/>
                  <a:pt x="7959293" y="4419438"/>
                  <a:pt x="7952677" y="4394104"/>
                </a:cubicBezTo>
                <a:cubicBezTo>
                  <a:pt x="7946062" y="4368770"/>
                  <a:pt x="7938029" y="4344276"/>
                  <a:pt x="7928578" y="4320623"/>
                </a:cubicBezTo>
                <a:cubicBezTo>
                  <a:pt x="7919127" y="4296969"/>
                  <a:pt x="7909961" y="4278927"/>
                  <a:pt x="7901081" y="4266497"/>
                </a:cubicBezTo>
                <a:cubicBezTo>
                  <a:pt x="7897954" y="4262119"/>
                  <a:pt x="7894542" y="4258894"/>
                  <a:pt x="7890845" y="4256821"/>
                </a:cubicBezTo>
                <a:cubicBezTo>
                  <a:pt x="7887148" y="4254748"/>
                  <a:pt x="7882710" y="4253712"/>
                  <a:pt x="7877529" y="4253712"/>
                </a:cubicBezTo>
                <a:close/>
                <a:moveTo>
                  <a:pt x="7347593" y="4253712"/>
                </a:moveTo>
                <a:cubicBezTo>
                  <a:pt x="7345888" y="4253712"/>
                  <a:pt x="7344634" y="4253813"/>
                  <a:pt x="7343831" y="4254014"/>
                </a:cubicBezTo>
                <a:cubicBezTo>
                  <a:pt x="7343028" y="4254216"/>
                  <a:pt x="7341982" y="4254673"/>
                  <a:pt x="7340692" y="4255386"/>
                </a:cubicBezTo>
                <a:cubicBezTo>
                  <a:pt x="7335227" y="4259133"/>
                  <a:pt x="7330296" y="4263975"/>
                  <a:pt x="7325899" y="4269911"/>
                </a:cubicBezTo>
                <a:cubicBezTo>
                  <a:pt x="7322911" y="4272177"/>
                  <a:pt x="7321416" y="4274142"/>
                  <a:pt x="7321416" y="4275806"/>
                </a:cubicBezTo>
                <a:cubicBezTo>
                  <a:pt x="7321416" y="4277300"/>
                  <a:pt x="7322075" y="4278903"/>
                  <a:pt x="7323393" y="4280615"/>
                </a:cubicBezTo>
                <a:cubicBezTo>
                  <a:pt x="7329459" y="4287400"/>
                  <a:pt x="7335476" y="4292821"/>
                  <a:pt x="7341443" y="4296877"/>
                </a:cubicBezTo>
                <a:cubicBezTo>
                  <a:pt x="7342096" y="4297346"/>
                  <a:pt x="7342844" y="4297658"/>
                  <a:pt x="7343689" y="4297813"/>
                </a:cubicBezTo>
                <a:cubicBezTo>
                  <a:pt x="7344534" y="4297967"/>
                  <a:pt x="7345835" y="4298044"/>
                  <a:pt x="7347593" y="4298044"/>
                </a:cubicBezTo>
                <a:lnTo>
                  <a:pt x="7388103" y="4298044"/>
                </a:lnTo>
                <a:lnTo>
                  <a:pt x="7388103" y="4458206"/>
                </a:lnTo>
                <a:cubicBezTo>
                  <a:pt x="7388103" y="4462043"/>
                  <a:pt x="7389001" y="4464788"/>
                  <a:pt x="7390797" y="4466439"/>
                </a:cubicBezTo>
                <a:cubicBezTo>
                  <a:pt x="7392592" y="4468091"/>
                  <a:pt x="7395362" y="4468917"/>
                  <a:pt x="7399104" y="4468917"/>
                </a:cubicBezTo>
                <a:lnTo>
                  <a:pt x="7430186" y="4468917"/>
                </a:lnTo>
                <a:cubicBezTo>
                  <a:pt x="7433963" y="4468917"/>
                  <a:pt x="7436765" y="4468077"/>
                  <a:pt x="7438594" y="4466395"/>
                </a:cubicBezTo>
                <a:cubicBezTo>
                  <a:pt x="7440422" y="4464714"/>
                  <a:pt x="7441337" y="4461984"/>
                  <a:pt x="7441337" y="4458206"/>
                </a:cubicBezTo>
                <a:lnTo>
                  <a:pt x="7441337" y="4298044"/>
                </a:lnTo>
                <a:lnTo>
                  <a:pt x="7481841" y="4298044"/>
                </a:lnTo>
                <a:cubicBezTo>
                  <a:pt x="7483667" y="4298044"/>
                  <a:pt x="7484961" y="4297948"/>
                  <a:pt x="7485723" y="4297757"/>
                </a:cubicBezTo>
                <a:cubicBezTo>
                  <a:pt x="7486486" y="4297565"/>
                  <a:pt x="7487519" y="4297108"/>
                  <a:pt x="7488824" y="4296386"/>
                </a:cubicBezTo>
                <a:cubicBezTo>
                  <a:pt x="7494305" y="4292630"/>
                  <a:pt x="7499230" y="4287783"/>
                  <a:pt x="7503600" y="4281845"/>
                </a:cubicBezTo>
                <a:cubicBezTo>
                  <a:pt x="7506647" y="4279547"/>
                  <a:pt x="7508170" y="4277582"/>
                  <a:pt x="7508170" y="4275950"/>
                </a:cubicBezTo>
                <a:cubicBezTo>
                  <a:pt x="7508170" y="4274555"/>
                  <a:pt x="7507499" y="4272986"/>
                  <a:pt x="7506158" y="4271243"/>
                </a:cubicBezTo>
                <a:cubicBezTo>
                  <a:pt x="7500082" y="4264448"/>
                  <a:pt x="7494064" y="4259008"/>
                  <a:pt x="7488101" y="4254923"/>
                </a:cubicBezTo>
                <a:cubicBezTo>
                  <a:pt x="7487413" y="4254464"/>
                  <a:pt x="7486591" y="4254148"/>
                  <a:pt x="7485636" y="4253973"/>
                </a:cubicBezTo>
                <a:cubicBezTo>
                  <a:pt x="7484681" y="4253799"/>
                  <a:pt x="7483416" y="4253712"/>
                  <a:pt x="7481841" y="4253712"/>
                </a:cubicBezTo>
                <a:close/>
                <a:moveTo>
                  <a:pt x="6964682" y="4253712"/>
                </a:moveTo>
                <a:cubicBezTo>
                  <a:pt x="6954151" y="4253712"/>
                  <a:pt x="6946029" y="4255072"/>
                  <a:pt x="6940317" y="4257793"/>
                </a:cubicBezTo>
                <a:cubicBezTo>
                  <a:pt x="6934605" y="4260514"/>
                  <a:pt x="6930735" y="4264863"/>
                  <a:pt x="6928706" y="4270842"/>
                </a:cubicBezTo>
                <a:cubicBezTo>
                  <a:pt x="6926678" y="4276821"/>
                  <a:pt x="6925663" y="4285139"/>
                  <a:pt x="6925663" y="4295795"/>
                </a:cubicBezTo>
                <a:lnTo>
                  <a:pt x="6925663" y="4426834"/>
                </a:lnTo>
                <a:cubicBezTo>
                  <a:pt x="6925663" y="4437365"/>
                  <a:pt x="6926701" y="4445610"/>
                  <a:pt x="6928776" y="4451569"/>
                </a:cubicBezTo>
                <a:cubicBezTo>
                  <a:pt x="6930851" y="4457529"/>
                  <a:pt x="6934718" y="4461910"/>
                  <a:pt x="6940378" y="4464713"/>
                </a:cubicBezTo>
                <a:cubicBezTo>
                  <a:pt x="6946037" y="4467516"/>
                  <a:pt x="6954138" y="4468917"/>
                  <a:pt x="6964682" y="4468917"/>
                </a:cubicBezTo>
                <a:lnTo>
                  <a:pt x="7038082" y="4468917"/>
                </a:lnTo>
                <a:cubicBezTo>
                  <a:pt x="7039907" y="4468917"/>
                  <a:pt x="7041201" y="4468822"/>
                  <a:pt x="7041966" y="4468631"/>
                </a:cubicBezTo>
                <a:cubicBezTo>
                  <a:pt x="7042730" y="4468441"/>
                  <a:pt x="7043763" y="4467982"/>
                  <a:pt x="7045065" y="4467257"/>
                </a:cubicBezTo>
                <a:cubicBezTo>
                  <a:pt x="7050544" y="4463502"/>
                  <a:pt x="7055382" y="4458657"/>
                  <a:pt x="7059579" y="4452721"/>
                </a:cubicBezTo>
                <a:cubicBezTo>
                  <a:pt x="7062799" y="4450420"/>
                  <a:pt x="7064408" y="4448455"/>
                  <a:pt x="7064408" y="4446826"/>
                </a:cubicBezTo>
                <a:cubicBezTo>
                  <a:pt x="7064408" y="4445430"/>
                  <a:pt x="7063737" y="4443861"/>
                  <a:pt x="7062395" y="4442117"/>
                </a:cubicBezTo>
                <a:cubicBezTo>
                  <a:pt x="7056321" y="4435322"/>
                  <a:pt x="7050291" y="4429874"/>
                  <a:pt x="7044305" y="4425773"/>
                </a:cubicBezTo>
                <a:cubicBezTo>
                  <a:pt x="7043638" y="4425328"/>
                  <a:pt x="7042828" y="4425020"/>
                  <a:pt x="7041873" y="4424847"/>
                </a:cubicBezTo>
                <a:cubicBezTo>
                  <a:pt x="7040917" y="4424674"/>
                  <a:pt x="7039654" y="4424587"/>
                  <a:pt x="7038082" y="4424587"/>
                </a:cubicBezTo>
                <a:lnTo>
                  <a:pt x="6992408" y="4424587"/>
                </a:lnTo>
                <a:cubicBezTo>
                  <a:pt x="6987050" y="4424587"/>
                  <a:pt x="6983459" y="4423545"/>
                  <a:pt x="6981634" y="4421460"/>
                </a:cubicBezTo>
                <a:cubicBezTo>
                  <a:pt x="6979810" y="4419375"/>
                  <a:pt x="6978897" y="4415329"/>
                  <a:pt x="6978897" y="4409323"/>
                </a:cubicBezTo>
                <a:lnTo>
                  <a:pt x="6978897" y="4382822"/>
                </a:lnTo>
                <a:lnTo>
                  <a:pt x="7028159" y="4382822"/>
                </a:lnTo>
                <a:cubicBezTo>
                  <a:pt x="7029984" y="4382822"/>
                  <a:pt x="7031278" y="4382727"/>
                  <a:pt x="7032043" y="4382536"/>
                </a:cubicBezTo>
                <a:cubicBezTo>
                  <a:pt x="7032807" y="4382346"/>
                  <a:pt x="7033841" y="4381888"/>
                  <a:pt x="7035143" y="4381162"/>
                </a:cubicBezTo>
                <a:cubicBezTo>
                  <a:pt x="7040622" y="4377409"/>
                  <a:pt x="7045546" y="4372563"/>
                  <a:pt x="7049916" y="4366626"/>
                </a:cubicBezTo>
                <a:cubicBezTo>
                  <a:pt x="7052963" y="4364328"/>
                  <a:pt x="7054486" y="4362363"/>
                  <a:pt x="7054486" y="4360731"/>
                </a:cubicBezTo>
                <a:cubicBezTo>
                  <a:pt x="7054486" y="4359336"/>
                  <a:pt x="7053814" y="4357766"/>
                  <a:pt x="7052472" y="4356022"/>
                </a:cubicBezTo>
                <a:cubicBezTo>
                  <a:pt x="7046398" y="4349228"/>
                  <a:pt x="7040396" y="4343799"/>
                  <a:pt x="7034466" y="4339734"/>
                </a:cubicBezTo>
                <a:cubicBezTo>
                  <a:pt x="7033745" y="4339255"/>
                  <a:pt x="7032907" y="4338929"/>
                  <a:pt x="7031953" y="4338754"/>
                </a:cubicBezTo>
                <a:cubicBezTo>
                  <a:pt x="7030999" y="4338580"/>
                  <a:pt x="7029734" y="4338493"/>
                  <a:pt x="7028159" y="4338493"/>
                </a:cubicBezTo>
                <a:lnTo>
                  <a:pt x="6978897" y="4338493"/>
                </a:lnTo>
                <a:lnTo>
                  <a:pt x="6978897" y="4313162"/>
                </a:lnTo>
                <a:cubicBezTo>
                  <a:pt x="6978897" y="4307160"/>
                  <a:pt x="6979806" y="4303141"/>
                  <a:pt x="6981623" y="4301102"/>
                </a:cubicBezTo>
                <a:cubicBezTo>
                  <a:pt x="6983440" y="4299063"/>
                  <a:pt x="6987035" y="4298044"/>
                  <a:pt x="6992408" y="4298044"/>
                </a:cubicBezTo>
                <a:lnTo>
                  <a:pt x="7033266" y="4298044"/>
                </a:lnTo>
                <a:cubicBezTo>
                  <a:pt x="7035089" y="4298044"/>
                  <a:pt x="7036383" y="4297948"/>
                  <a:pt x="7037146" y="4297757"/>
                </a:cubicBezTo>
                <a:cubicBezTo>
                  <a:pt x="7037909" y="4297565"/>
                  <a:pt x="7038943" y="4297108"/>
                  <a:pt x="7040247" y="4296386"/>
                </a:cubicBezTo>
                <a:cubicBezTo>
                  <a:pt x="7045728" y="4292630"/>
                  <a:pt x="7050566" y="4287783"/>
                  <a:pt x="7054763" y="4281845"/>
                </a:cubicBezTo>
                <a:cubicBezTo>
                  <a:pt x="7057983" y="4279546"/>
                  <a:pt x="7059592" y="4277581"/>
                  <a:pt x="7059592" y="4275950"/>
                </a:cubicBezTo>
                <a:cubicBezTo>
                  <a:pt x="7059592" y="4274555"/>
                  <a:pt x="7058921" y="4272985"/>
                  <a:pt x="7057579" y="4271241"/>
                </a:cubicBezTo>
                <a:cubicBezTo>
                  <a:pt x="7051505" y="4264448"/>
                  <a:pt x="7045503" y="4259018"/>
                  <a:pt x="7039573" y="4254954"/>
                </a:cubicBezTo>
                <a:cubicBezTo>
                  <a:pt x="7038852" y="4254475"/>
                  <a:pt x="7038014" y="4254148"/>
                  <a:pt x="7037060" y="4253973"/>
                </a:cubicBezTo>
                <a:cubicBezTo>
                  <a:pt x="7036106" y="4253799"/>
                  <a:pt x="7034841" y="4253712"/>
                  <a:pt x="7033266" y="4253712"/>
                </a:cubicBezTo>
                <a:close/>
                <a:moveTo>
                  <a:pt x="5631183" y="4253712"/>
                </a:moveTo>
                <a:cubicBezTo>
                  <a:pt x="5620651" y="4253712"/>
                  <a:pt x="5612530" y="4255072"/>
                  <a:pt x="5606817" y="4257793"/>
                </a:cubicBezTo>
                <a:cubicBezTo>
                  <a:pt x="5601105" y="4260514"/>
                  <a:pt x="5597235" y="4264863"/>
                  <a:pt x="5595207" y="4270842"/>
                </a:cubicBezTo>
                <a:cubicBezTo>
                  <a:pt x="5593178" y="4276821"/>
                  <a:pt x="5592164" y="4285139"/>
                  <a:pt x="5592164" y="4295795"/>
                </a:cubicBezTo>
                <a:lnTo>
                  <a:pt x="5592164" y="4426834"/>
                </a:lnTo>
                <a:cubicBezTo>
                  <a:pt x="5592164" y="4437365"/>
                  <a:pt x="5593201" y="4445610"/>
                  <a:pt x="5595276" y="4451569"/>
                </a:cubicBezTo>
                <a:cubicBezTo>
                  <a:pt x="5597351" y="4457529"/>
                  <a:pt x="5601219" y="4461910"/>
                  <a:pt x="5606878" y="4464713"/>
                </a:cubicBezTo>
                <a:cubicBezTo>
                  <a:pt x="5612537" y="4467516"/>
                  <a:pt x="5620639" y="4468917"/>
                  <a:pt x="5631183" y="4468917"/>
                </a:cubicBezTo>
                <a:lnTo>
                  <a:pt x="5704582" y="4468917"/>
                </a:lnTo>
                <a:cubicBezTo>
                  <a:pt x="5706407" y="4468917"/>
                  <a:pt x="5707702" y="4468822"/>
                  <a:pt x="5708466" y="4468631"/>
                </a:cubicBezTo>
                <a:cubicBezTo>
                  <a:pt x="5709230" y="4468441"/>
                  <a:pt x="5710263" y="4467982"/>
                  <a:pt x="5711566" y="4467257"/>
                </a:cubicBezTo>
                <a:cubicBezTo>
                  <a:pt x="5717044" y="4463502"/>
                  <a:pt x="5721882" y="4458657"/>
                  <a:pt x="5726079" y="4452721"/>
                </a:cubicBezTo>
                <a:cubicBezTo>
                  <a:pt x="5729299" y="4450420"/>
                  <a:pt x="5730909" y="4448455"/>
                  <a:pt x="5730909" y="4446826"/>
                </a:cubicBezTo>
                <a:cubicBezTo>
                  <a:pt x="5730909" y="4445430"/>
                  <a:pt x="5730238" y="4443861"/>
                  <a:pt x="5728895" y="4442117"/>
                </a:cubicBezTo>
                <a:cubicBezTo>
                  <a:pt x="5722821" y="4435322"/>
                  <a:pt x="5716791" y="4429874"/>
                  <a:pt x="5710805" y="4425773"/>
                </a:cubicBezTo>
                <a:cubicBezTo>
                  <a:pt x="5710139" y="4425328"/>
                  <a:pt x="5709328" y="4425020"/>
                  <a:pt x="5708373" y="4424847"/>
                </a:cubicBezTo>
                <a:cubicBezTo>
                  <a:pt x="5707419" y="4424674"/>
                  <a:pt x="5706154" y="4424587"/>
                  <a:pt x="5704582" y="4424587"/>
                </a:cubicBezTo>
                <a:lnTo>
                  <a:pt x="5658909" y="4424587"/>
                </a:lnTo>
                <a:cubicBezTo>
                  <a:pt x="5653551" y="4424587"/>
                  <a:pt x="5649959" y="4423545"/>
                  <a:pt x="5648135" y="4421460"/>
                </a:cubicBezTo>
                <a:cubicBezTo>
                  <a:pt x="5646310" y="4419375"/>
                  <a:pt x="5645398" y="4415329"/>
                  <a:pt x="5645398" y="4409323"/>
                </a:cubicBezTo>
                <a:lnTo>
                  <a:pt x="5645398" y="4382822"/>
                </a:lnTo>
                <a:lnTo>
                  <a:pt x="5694660" y="4382822"/>
                </a:lnTo>
                <a:cubicBezTo>
                  <a:pt x="5696484" y="4382822"/>
                  <a:pt x="5697779" y="4382727"/>
                  <a:pt x="5698544" y="4382536"/>
                </a:cubicBezTo>
                <a:cubicBezTo>
                  <a:pt x="5699307" y="4382346"/>
                  <a:pt x="5700341" y="4381888"/>
                  <a:pt x="5701644" y="4381162"/>
                </a:cubicBezTo>
                <a:cubicBezTo>
                  <a:pt x="5707122" y="4377409"/>
                  <a:pt x="5712046" y="4372563"/>
                  <a:pt x="5716417" y="4366626"/>
                </a:cubicBezTo>
                <a:cubicBezTo>
                  <a:pt x="5719463" y="4364328"/>
                  <a:pt x="5720986" y="4362363"/>
                  <a:pt x="5720986" y="4360731"/>
                </a:cubicBezTo>
                <a:cubicBezTo>
                  <a:pt x="5720986" y="4359336"/>
                  <a:pt x="5720316" y="4357766"/>
                  <a:pt x="5718972" y="4356022"/>
                </a:cubicBezTo>
                <a:cubicBezTo>
                  <a:pt x="5712898" y="4349228"/>
                  <a:pt x="5706896" y="4343799"/>
                  <a:pt x="5700967" y="4339734"/>
                </a:cubicBezTo>
                <a:cubicBezTo>
                  <a:pt x="5700246" y="4339255"/>
                  <a:pt x="5699408" y="4338929"/>
                  <a:pt x="5698454" y="4338754"/>
                </a:cubicBezTo>
                <a:cubicBezTo>
                  <a:pt x="5697500" y="4338580"/>
                  <a:pt x="5696236" y="4338493"/>
                  <a:pt x="5694660" y="4338493"/>
                </a:cubicBezTo>
                <a:lnTo>
                  <a:pt x="5645398" y="4338493"/>
                </a:lnTo>
                <a:lnTo>
                  <a:pt x="5645398" y="4313162"/>
                </a:lnTo>
                <a:cubicBezTo>
                  <a:pt x="5645398" y="4307160"/>
                  <a:pt x="5646307" y="4303141"/>
                  <a:pt x="5648124" y="4301102"/>
                </a:cubicBezTo>
                <a:cubicBezTo>
                  <a:pt x="5649940" y="4299063"/>
                  <a:pt x="5653535" y="4298044"/>
                  <a:pt x="5658909" y="4298044"/>
                </a:cubicBezTo>
                <a:lnTo>
                  <a:pt x="5699766" y="4298044"/>
                </a:lnTo>
                <a:cubicBezTo>
                  <a:pt x="5701589" y="4298044"/>
                  <a:pt x="5702883" y="4297948"/>
                  <a:pt x="5703646" y="4297757"/>
                </a:cubicBezTo>
                <a:cubicBezTo>
                  <a:pt x="5704411" y="4297565"/>
                  <a:pt x="5705444" y="4297108"/>
                  <a:pt x="5706747" y="4296386"/>
                </a:cubicBezTo>
                <a:cubicBezTo>
                  <a:pt x="5712227" y="4292630"/>
                  <a:pt x="5717066" y="4287783"/>
                  <a:pt x="5721263" y="4281845"/>
                </a:cubicBezTo>
                <a:cubicBezTo>
                  <a:pt x="5724483" y="4279546"/>
                  <a:pt x="5726093" y="4277581"/>
                  <a:pt x="5726093" y="4275950"/>
                </a:cubicBezTo>
                <a:cubicBezTo>
                  <a:pt x="5726093" y="4274555"/>
                  <a:pt x="5725421" y="4272985"/>
                  <a:pt x="5724079" y="4271241"/>
                </a:cubicBezTo>
                <a:cubicBezTo>
                  <a:pt x="5718006" y="4264448"/>
                  <a:pt x="5712004" y="4259018"/>
                  <a:pt x="5706073" y="4254954"/>
                </a:cubicBezTo>
                <a:cubicBezTo>
                  <a:pt x="5705352" y="4254475"/>
                  <a:pt x="5704515" y="4254148"/>
                  <a:pt x="5703560" y="4253973"/>
                </a:cubicBezTo>
                <a:cubicBezTo>
                  <a:pt x="5702606" y="4253799"/>
                  <a:pt x="5701342" y="4253712"/>
                  <a:pt x="5699766" y="4253712"/>
                </a:cubicBezTo>
                <a:close/>
                <a:moveTo>
                  <a:pt x="5173983" y="4253712"/>
                </a:moveTo>
                <a:cubicBezTo>
                  <a:pt x="5163451" y="4253712"/>
                  <a:pt x="5155330" y="4255072"/>
                  <a:pt x="5149617" y="4257793"/>
                </a:cubicBezTo>
                <a:cubicBezTo>
                  <a:pt x="5143905" y="4260514"/>
                  <a:pt x="5140035" y="4264863"/>
                  <a:pt x="5138007" y="4270842"/>
                </a:cubicBezTo>
                <a:cubicBezTo>
                  <a:pt x="5135978" y="4276821"/>
                  <a:pt x="5134964" y="4285139"/>
                  <a:pt x="5134964" y="4295795"/>
                </a:cubicBezTo>
                <a:lnTo>
                  <a:pt x="5134964" y="4458206"/>
                </a:lnTo>
                <a:cubicBezTo>
                  <a:pt x="5134964" y="4462043"/>
                  <a:pt x="5135862" y="4464788"/>
                  <a:pt x="5137658" y="4466439"/>
                </a:cubicBezTo>
                <a:cubicBezTo>
                  <a:pt x="5139454" y="4468091"/>
                  <a:pt x="5142223" y="4468917"/>
                  <a:pt x="5145966" y="4468917"/>
                </a:cubicBezTo>
                <a:lnTo>
                  <a:pt x="5177047" y="4468917"/>
                </a:lnTo>
                <a:cubicBezTo>
                  <a:pt x="5180827" y="4468917"/>
                  <a:pt x="5183630" y="4468077"/>
                  <a:pt x="5185457" y="4466395"/>
                </a:cubicBezTo>
                <a:cubicBezTo>
                  <a:pt x="5187284" y="4464714"/>
                  <a:pt x="5188198" y="4461984"/>
                  <a:pt x="5188198" y="4458206"/>
                </a:cubicBezTo>
                <a:lnTo>
                  <a:pt x="5188198" y="4310971"/>
                </a:lnTo>
                <a:cubicBezTo>
                  <a:pt x="5188198" y="4304971"/>
                  <a:pt x="5189106" y="4300952"/>
                  <a:pt x="5190924" y="4298912"/>
                </a:cubicBezTo>
                <a:cubicBezTo>
                  <a:pt x="5192741" y="4296873"/>
                  <a:pt x="5196336" y="4295853"/>
                  <a:pt x="5201709" y="4295853"/>
                </a:cubicBezTo>
                <a:lnTo>
                  <a:pt x="5210464" y="4295853"/>
                </a:lnTo>
                <a:cubicBezTo>
                  <a:pt x="5218788" y="4295853"/>
                  <a:pt x="5225164" y="4298003"/>
                  <a:pt x="5229592" y="4302302"/>
                </a:cubicBezTo>
                <a:cubicBezTo>
                  <a:pt x="5234020" y="4306601"/>
                  <a:pt x="5236235" y="4313236"/>
                  <a:pt x="5236235" y="4322208"/>
                </a:cubicBezTo>
                <a:cubicBezTo>
                  <a:pt x="5236235" y="4331771"/>
                  <a:pt x="5234200" y="4338822"/>
                  <a:pt x="5230132" y="4343360"/>
                </a:cubicBezTo>
                <a:cubicBezTo>
                  <a:pt x="5226064" y="4347897"/>
                  <a:pt x="5220676" y="4350166"/>
                  <a:pt x="5213967" y="4350166"/>
                </a:cubicBezTo>
                <a:cubicBezTo>
                  <a:pt x="5211637" y="4350166"/>
                  <a:pt x="5209748" y="4350364"/>
                  <a:pt x="5208296" y="4350760"/>
                </a:cubicBezTo>
                <a:cubicBezTo>
                  <a:pt x="5206846" y="4351157"/>
                  <a:pt x="5205070" y="4352142"/>
                  <a:pt x="5202971" y="4353717"/>
                </a:cubicBezTo>
                <a:cubicBezTo>
                  <a:pt x="5201548" y="4354722"/>
                  <a:pt x="5199628" y="4356459"/>
                  <a:pt x="5197211" y="4358927"/>
                </a:cubicBezTo>
                <a:cubicBezTo>
                  <a:pt x="5194794" y="4361396"/>
                  <a:pt x="5192983" y="4363546"/>
                  <a:pt x="5191779" y="4365377"/>
                </a:cubicBezTo>
                <a:cubicBezTo>
                  <a:pt x="5189604" y="4368603"/>
                  <a:pt x="5188517" y="4371286"/>
                  <a:pt x="5188517" y="4373425"/>
                </a:cubicBezTo>
                <a:cubicBezTo>
                  <a:pt x="5188517" y="4375374"/>
                  <a:pt x="5189338" y="4377262"/>
                  <a:pt x="5190982" y="4379089"/>
                </a:cubicBezTo>
                <a:cubicBezTo>
                  <a:pt x="5192626" y="4380916"/>
                  <a:pt x="5195047" y="4383078"/>
                  <a:pt x="5198243" y="4385576"/>
                </a:cubicBezTo>
                <a:cubicBezTo>
                  <a:pt x="5221365" y="4404015"/>
                  <a:pt x="5239172" y="4428779"/>
                  <a:pt x="5251666" y="4459869"/>
                </a:cubicBezTo>
                <a:cubicBezTo>
                  <a:pt x="5252715" y="4462807"/>
                  <a:pt x="5254385" y="4465049"/>
                  <a:pt x="5256676" y="4466596"/>
                </a:cubicBezTo>
                <a:cubicBezTo>
                  <a:pt x="5258966" y="4468144"/>
                  <a:pt x="5261851" y="4468917"/>
                  <a:pt x="5265330" y="4468917"/>
                </a:cubicBezTo>
                <a:lnTo>
                  <a:pt x="5299037" y="4468917"/>
                </a:lnTo>
                <a:cubicBezTo>
                  <a:pt x="5301823" y="4468917"/>
                  <a:pt x="5303940" y="4468236"/>
                  <a:pt x="5305389" y="4466872"/>
                </a:cubicBezTo>
                <a:cubicBezTo>
                  <a:pt x="5306838" y="4465509"/>
                  <a:pt x="5307562" y="4463642"/>
                  <a:pt x="5307562" y="4461271"/>
                </a:cubicBezTo>
                <a:cubicBezTo>
                  <a:pt x="5307562" y="4460112"/>
                  <a:pt x="5307334" y="4458309"/>
                  <a:pt x="5306876" y="4455865"/>
                </a:cubicBezTo>
                <a:cubicBezTo>
                  <a:pt x="5305092" y="4447516"/>
                  <a:pt x="5301492" y="4437626"/>
                  <a:pt x="5296074" y="4426194"/>
                </a:cubicBezTo>
                <a:cubicBezTo>
                  <a:pt x="5290656" y="4414762"/>
                  <a:pt x="5284110" y="4403948"/>
                  <a:pt x="5276436" y="4393750"/>
                </a:cubicBezTo>
                <a:cubicBezTo>
                  <a:pt x="5272599" y="4388651"/>
                  <a:pt x="5268775" y="4384196"/>
                  <a:pt x="5264964" y="4380385"/>
                </a:cubicBezTo>
                <a:lnTo>
                  <a:pt x="5255672" y="4372636"/>
                </a:lnTo>
                <a:lnTo>
                  <a:pt x="5267744" y="4366202"/>
                </a:lnTo>
                <a:cubicBezTo>
                  <a:pt x="5272192" y="4362968"/>
                  <a:pt x="5276365" y="4359019"/>
                  <a:pt x="5280261" y="4354353"/>
                </a:cubicBezTo>
                <a:cubicBezTo>
                  <a:pt x="5288053" y="4345023"/>
                  <a:pt x="5291950" y="4331973"/>
                  <a:pt x="5291950" y="4315203"/>
                </a:cubicBezTo>
                <a:cubicBezTo>
                  <a:pt x="5291950" y="4294550"/>
                  <a:pt x="5285272" y="4279139"/>
                  <a:pt x="5271917" y="4268968"/>
                </a:cubicBezTo>
                <a:cubicBezTo>
                  <a:pt x="5258562" y="4258797"/>
                  <a:pt x="5238807" y="4253712"/>
                  <a:pt x="5212652" y="4253712"/>
                </a:cubicBezTo>
                <a:close/>
                <a:moveTo>
                  <a:pt x="4716782" y="4253712"/>
                </a:moveTo>
                <a:cubicBezTo>
                  <a:pt x="4706252" y="4253712"/>
                  <a:pt x="4698130" y="4255072"/>
                  <a:pt x="4692418" y="4257793"/>
                </a:cubicBezTo>
                <a:cubicBezTo>
                  <a:pt x="4686705" y="4260514"/>
                  <a:pt x="4682835" y="4264863"/>
                  <a:pt x="4680807" y="4270842"/>
                </a:cubicBezTo>
                <a:cubicBezTo>
                  <a:pt x="4678778" y="4276821"/>
                  <a:pt x="4677764" y="4285139"/>
                  <a:pt x="4677764" y="4295795"/>
                </a:cubicBezTo>
                <a:lnTo>
                  <a:pt x="4677764" y="4458206"/>
                </a:lnTo>
                <a:cubicBezTo>
                  <a:pt x="4677764" y="4462043"/>
                  <a:pt x="4678662" y="4464788"/>
                  <a:pt x="4680458" y="4466439"/>
                </a:cubicBezTo>
                <a:cubicBezTo>
                  <a:pt x="4682254" y="4468091"/>
                  <a:pt x="4685024" y="4468917"/>
                  <a:pt x="4688765" y="4468917"/>
                </a:cubicBezTo>
                <a:lnTo>
                  <a:pt x="4719848" y="4468917"/>
                </a:lnTo>
                <a:cubicBezTo>
                  <a:pt x="4723627" y="4468917"/>
                  <a:pt x="4726431" y="4468077"/>
                  <a:pt x="4728257" y="4466395"/>
                </a:cubicBezTo>
                <a:cubicBezTo>
                  <a:pt x="4730084" y="4464714"/>
                  <a:pt x="4730998" y="4461984"/>
                  <a:pt x="4730998" y="4458206"/>
                </a:cubicBezTo>
                <a:lnTo>
                  <a:pt x="4730998" y="4310971"/>
                </a:lnTo>
                <a:cubicBezTo>
                  <a:pt x="4730998" y="4304971"/>
                  <a:pt x="4731906" y="4300952"/>
                  <a:pt x="4733723" y="4298912"/>
                </a:cubicBezTo>
                <a:cubicBezTo>
                  <a:pt x="4735540" y="4296873"/>
                  <a:pt x="4739136" y="4295853"/>
                  <a:pt x="4744508" y="4295853"/>
                </a:cubicBezTo>
                <a:lnTo>
                  <a:pt x="4751513" y="4295853"/>
                </a:lnTo>
                <a:cubicBezTo>
                  <a:pt x="4761416" y="4295853"/>
                  <a:pt x="4768819" y="4298131"/>
                  <a:pt x="4773722" y="4302687"/>
                </a:cubicBezTo>
                <a:cubicBezTo>
                  <a:pt x="4778625" y="4307242"/>
                  <a:pt x="4781077" y="4315014"/>
                  <a:pt x="4781077" y="4326003"/>
                </a:cubicBezTo>
                <a:cubicBezTo>
                  <a:pt x="4781077" y="4335444"/>
                  <a:pt x="4779104" y="4342415"/>
                  <a:pt x="4775161" y="4346917"/>
                </a:cubicBezTo>
                <a:cubicBezTo>
                  <a:pt x="4771218" y="4351418"/>
                  <a:pt x="4766156" y="4353668"/>
                  <a:pt x="4759976" y="4353668"/>
                </a:cubicBezTo>
                <a:cubicBezTo>
                  <a:pt x="4758580" y="4353668"/>
                  <a:pt x="4757418" y="4353753"/>
                  <a:pt x="4756492" y="4353923"/>
                </a:cubicBezTo>
                <a:cubicBezTo>
                  <a:pt x="4755564" y="4354093"/>
                  <a:pt x="4754522" y="4354568"/>
                  <a:pt x="4753364" y="4355347"/>
                </a:cubicBezTo>
                <a:cubicBezTo>
                  <a:pt x="4748183" y="4358712"/>
                  <a:pt x="4742427" y="4363966"/>
                  <a:pt x="4736095" y="4371109"/>
                </a:cubicBezTo>
                <a:cubicBezTo>
                  <a:pt x="4735441" y="4371875"/>
                  <a:pt x="4734894" y="4372660"/>
                  <a:pt x="4734455" y="4373464"/>
                </a:cubicBezTo>
                <a:cubicBezTo>
                  <a:pt x="4734017" y="4374268"/>
                  <a:pt x="4733797" y="4375276"/>
                  <a:pt x="4733797" y="4376490"/>
                </a:cubicBezTo>
                <a:cubicBezTo>
                  <a:pt x="4733797" y="4377816"/>
                  <a:pt x="4734017" y="4378872"/>
                  <a:pt x="4734454" y="4379659"/>
                </a:cubicBezTo>
                <a:cubicBezTo>
                  <a:pt x="4734893" y="4380446"/>
                  <a:pt x="4735497" y="4381272"/>
                  <a:pt x="4736269" y="4382139"/>
                </a:cubicBezTo>
                <a:cubicBezTo>
                  <a:pt x="4742203" y="4388757"/>
                  <a:pt x="4747477" y="4393641"/>
                  <a:pt x="4752094" y="4396791"/>
                </a:cubicBezTo>
                <a:cubicBezTo>
                  <a:pt x="4753277" y="4397649"/>
                  <a:pt x="4754402" y="4398235"/>
                  <a:pt x="4755471" y="4398549"/>
                </a:cubicBezTo>
                <a:cubicBezTo>
                  <a:pt x="4756539" y="4398864"/>
                  <a:pt x="4758040" y="4399021"/>
                  <a:pt x="4759976" y="4399021"/>
                </a:cubicBezTo>
                <a:cubicBezTo>
                  <a:pt x="4773655" y="4399021"/>
                  <a:pt x="4786310" y="4396315"/>
                  <a:pt x="4797942" y="4390903"/>
                </a:cubicBezTo>
                <a:cubicBezTo>
                  <a:pt x="4809572" y="4385491"/>
                  <a:pt x="4818955" y="4377078"/>
                  <a:pt x="4826090" y="4365664"/>
                </a:cubicBezTo>
                <a:cubicBezTo>
                  <a:pt x="4833224" y="4354250"/>
                  <a:pt x="4836792" y="4340154"/>
                  <a:pt x="4836792" y="4323375"/>
                </a:cubicBezTo>
                <a:cubicBezTo>
                  <a:pt x="4836792" y="4299921"/>
                  <a:pt x="4829716" y="4282446"/>
                  <a:pt x="4815566" y="4270953"/>
                </a:cubicBezTo>
                <a:cubicBezTo>
                  <a:pt x="4801415" y="4259459"/>
                  <a:pt x="4780065" y="4253712"/>
                  <a:pt x="4751513" y="4253712"/>
                </a:cubicBezTo>
                <a:close/>
                <a:moveTo>
                  <a:pt x="3954783" y="4253712"/>
                </a:moveTo>
                <a:cubicBezTo>
                  <a:pt x="3944252" y="4253712"/>
                  <a:pt x="3936130" y="4255072"/>
                  <a:pt x="3930418" y="4257793"/>
                </a:cubicBezTo>
                <a:cubicBezTo>
                  <a:pt x="3924706" y="4260514"/>
                  <a:pt x="3920836" y="4264863"/>
                  <a:pt x="3918807" y="4270842"/>
                </a:cubicBezTo>
                <a:cubicBezTo>
                  <a:pt x="3916779" y="4276821"/>
                  <a:pt x="3915764" y="4285139"/>
                  <a:pt x="3915764" y="4295795"/>
                </a:cubicBezTo>
                <a:lnTo>
                  <a:pt x="3915764" y="4458206"/>
                </a:lnTo>
                <a:cubicBezTo>
                  <a:pt x="3915764" y="4462043"/>
                  <a:pt x="3916662" y="4464788"/>
                  <a:pt x="3918458" y="4466439"/>
                </a:cubicBezTo>
                <a:cubicBezTo>
                  <a:pt x="3920254" y="4468091"/>
                  <a:pt x="3923024" y="4468917"/>
                  <a:pt x="3926766" y="4468917"/>
                </a:cubicBezTo>
                <a:lnTo>
                  <a:pt x="3957848" y="4468917"/>
                </a:lnTo>
                <a:cubicBezTo>
                  <a:pt x="3961627" y="4468917"/>
                  <a:pt x="3964431" y="4468077"/>
                  <a:pt x="3966258" y="4466395"/>
                </a:cubicBezTo>
                <a:cubicBezTo>
                  <a:pt x="3968084" y="4464714"/>
                  <a:pt x="3968998" y="4461984"/>
                  <a:pt x="3968998" y="4458206"/>
                </a:cubicBezTo>
                <a:lnTo>
                  <a:pt x="3968998" y="4310971"/>
                </a:lnTo>
                <a:cubicBezTo>
                  <a:pt x="3968998" y="4304971"/>
                  <a:pt x="3969906" y="4300952"/>
                  <a:pt x="3971723" y="4298912"/>
                </a:cubicBezTo>
                <a:cubicBezTo>
                  <a:pt x="3973541" y="4296873"/>
                  <a:pt x="3977136" y="4295853"/>
                  <a:pt x="3982509" y="4295853"/>
                </a:cubicBezTo>
                <a:lnTo>
                  <a:pt x="3991264" y="4295853"/>
                </a:lnTo>
                <a:cubicBezTo>
                  <a:pt x="3999588" y="4295853"/>
                  <a:pt x="4005964" y="4298003"/>
                  <a:pt x="4010392" y="4302302"/>
                </a:cubicBezTo>
                <a:cubicBezTo>
                  <a:pt x="4014821" y="4306601"/>
                  <a:pt x="4017034" y="4313236"/>
                  <a:pt x="4017034" y="4322208"/>
                </a:cubicBezTo>
                <a:cubicBezTo>
                  <a:pt x="4017034" y="4331771"/>
                  <a:pt x="4015001" y="4338822"/>
                  <a:pt x="4010933" y="4343360"/>
                </a:cubicBezTo>
                <a:cubicBezTo>
                  <a:pt x="4006865" y="4347897"/>
                  <a:pt x="4001476" y="4350166"/>
                  <a:pt x="3994766" y="4350166"/>
                </a:cubicBezTo>
                <a:cubicBezTo>
                  <a:pt x="3992438" y="4350166"/>
                  <a:pt x="3990548" y="4350364"/>
                  <a:pt x="3989097" y="4350760"/>
                </a:cubicBezTo>
                <a:cubicBezTo>
                  <a:pt x="3987646" y="4351157"/>
                  <a:pt x="3985871" y="4352142"/>
                  <a:pt x="3983772" y="4353717"/>
                </a:cubicBezTo>
                <a:cubicBezTo>
                  <a:pt x="3982349" y="4354722"/>
                  <a:pt x="3980428" y="4356459"/>
                  <a:pt x="3978012" y="4358927"/>
                </a:cubicBezTo>
                <a:cubicBezTo>
                  <a:pt x="3975595" y="4361396"/>
                  <a:pt x="3973784" y="4363546"/>
                  <a:pt x="3972579" y="4365377"/>
                </a:cubicBezTo>
                <a:cubicBezTo>
                  <a:pt x="3970404" y="4368603"/>
                  <a:pt x="3969317" y="4371286"/>
                  <a:pt x="3969317" y="4373425"/>
                </a:cubicBezTo>
                <a:cubicBezTo>
                  <a:pt x="3969317" y="4375374"/>
                  <a:pt x="3970139" y="4377262"/>
                  <a:pt x="3971783" y="4379089"/>
                </a:cubicBezTo>
                <a:cubicBezTo>
                  <a:pt x="3973427" y="4380916"/>
                  <a:pt x="3975847" y="4383078"/>
                  <a:pt x="3979044" y="4385576"/>
                </a:cubicBezTo>
                <a:cubicBezTo>
                  <a:pt x="4002165" y="4404015"/>
                  <a:pt x="4019972" y="4428779"/>
                  <a:pt x="4032466" y="4459869"/>
                </a:cubicBezTo>
                <a:cubicBezTo>
                  <a:pt x="4033516" y="4462807"/>
                  <a:pt x="4035186" y="4465049"/>
                  <a:pt x="4037476" y="4466596"/>
                </a:cubicBezTo>
                <a:cubicBezTo>
                  <a:pt x="4039767" y="4468144"/>
                  <a:pt x="4042652" y="4468917"/>
                  <a:pt x="4046131" y="4468917"/>
                </a:cubicBezTo>
                <a:lnTo>
                  <a:pt x="4079838" y="4468917"/>
                </a:lnTo>
                <a:cubicBezTo>
                  <a:pt x="4082624" y="4468917"/>
                  <a:pt x="4084741" y="4468236"/>
                  <a:pt x="4086190" y="4466872"/>
                </a:cubicBezTo>
                <a:cubicBezTo>
                  <a:pt x="4087638" y="4465509"/>
                  <a:pt x="4088363" y="4463642"/>
                  <a:pt x="4088363" y="4461271"/>
                </a:cubicBezTo>
                <a:cubicBezTo>
                  <a:pt x="4088363" y="4460112"/>
                  <a:pt x="4088134" y="4458309"/>
                  <a:pt x="4087677" y="4455865"/>
                </a:cubicBezTo>
                <a:cubicBezTo>
                  <a:pt x="4085893" y="4447516"/>
                  <a:pt x="4082292" y="4437626"/>
                  <a:pt x="4076874" y="4426194"/>
                </a:cubicBezTo>
                <a:cubicBezTo>
                  <a:pt x="4071456" y="4414762"/>
                  <a:pt x="4064911" y="4403948"/>
                  <a:pt x="4057237" y="4393750"/>
                </a:cubicBezTo>
                <a:cubicBezTo>
                  <a:pt x="4053400" y="4388651"/>
                  <a:pt x="4049576" y="4384196"/>
                  <a:pt x="4045765" y="4380385"/>
                </a:cubicBezTo>
                <a:lnTo>
                  <a:pt x="4036472" y="4372636"/>
                </a:lnTo>
                <a:lnTo>
                  <a:pt x="4048544" y="4366202"/>
                </a:lnTo>
                <a:cubicBezTo>
                  <a:pt x="4052993" y="4362968"/>
                  <a:pt x="4057165" y="4359019"/>
                  <a:pt x="4061061" y="4354353"/>
                </a:cubicBezTo>
                <a:cubicBezTo>
                  <a:pt x="4068854" y="4345023"/>
                  <a:pt x="4072750" y="4331973"/>
                  <a:pt x="4072750" y="4315203"/>
                </a:cubicBezTo>
                <a:cubicBezTo>
                  <a:pt x="4072750" y="4294550"/>
                  <a:pt x="4066072" y="4279139"/>
                  <a:pt x="4052717" y="4268968"/>
                </a:cubicBezTo>
                <a:cubicBezTo>
                  <a:pt x="4039362" y="4258797"/>
                  <a:pt x="4019607" y="4253712"/>
                  <a:pt x="3993452" y="4253712"/>
                </a:cubicBezTo>
                <a:close/>
                <a:moveTo>
                  <a:pt x="1689744" y="4253712"/>
                </a:moveTo>
                <a:cubicBezTo>
                  <a:pt x="1688039" y="4253712"/>
                  <a:pt x="1686785" y="4253813"/>
                  <a:pt x="1685982" y="4254014"/>
                </a:cubicBezTo>
                <a:cubicBezTo>
                  <a:pt x="1685178" y="4254216"/>
                  <a:pt x="1684132" y="4254673"/>
                  <a:pt x="1682842" y="4255386"/>
                </a:cubicBezTo>
                <a:cubicBezTo>
                  <a:pt x="1677377" y="4259133"/>
                  <a:pt x="1672447" y="4263975"/>
                  <a:pt x="1668050" y="4269911"/>
                </a:cubicBezTo>
                <a:cubicBezTo>
                  <a:pt x="1665061" y="4272177"/>
                  <a:pt x="1663567" y="4274142"/>
                  <a:pt x="1663567" y="4275806"/>
                </a:cubicBezTo>
                <a:cubicBezTo>
                  <a:pt x="1663567" y="4277300"/>
                  <a:pt x="1664225" y="4278903"/>
                  <a:pt x="1665543" y="4280615"/>
                </a:cubicBezTo>
                <a:cubicBezTo>
                  <a:pt x="1671609" y="4287400"/>
                  <a:pt x="1677626" y="4292821"/>
                  <a:pt x="1683593" y="4296877"/>
                </a:cubicBezTo>
                <a:cubicBezTo>
                  <a:pt x="1684246" y="4297346"/>
                  <a:pt x="1684995" y="4297658"/>
                  <a:pt x="1685840" y="4297813"/>
                </a:cubicBezTo>
                <a:cubicBezTo>
                  <a:pt x="1686685" y="4297967"/>
                  <a:pt x="1687986" y="4298044"/>
                  <a:pt x="1689744" y="4298044"/>
                </a:cubicBezTo>
                <a:lnTo>
                  <a:pt x="1730253" y="4298044"/>
                </a:lnTo>
                <a:lnTo>
                  <a:pt x="1730253" y="4458206"/>
                </a:lnTo>
                <a:cubicBezTo>
                  <a:pt x="1730253" y="4462043"/>
                  <a:pt x="1731151" y="4464788"/>
                  <a:pt x="1732947" y="4466439"/>
                </a:cubicBezTo>
                <a:cubicBezTo>
                  <a:pt x="1734743" y="4468091"/>
                  <a:pt x="1737512" y="4468917"/>
                  <a:pt x="1741255" y="4468917"/>
                </a:cubicBezTo>
                <a:lnTo>
                  <a:pt x="1772337" y="4468917"/>
                </a:lnTo>
                <a:cubicBezTo>
                  <a:pt x="1776113" y="4468917"/>
                  <a:pt x="1778916" y="4468077"/>
                  <a:pt x="1780744" y="4466395"/>
                </a:cubicBezTo>
                <a:cubicBezTo>
                  <a:pt x="1782573" y="4464714"/>
                  <a:pt x="1783487" y="4461984"/>
                  <a:pt x="1783487" y="4458206"/>
                </a:cubicBezTo>
                <a:lnTo>
                  <a:pt x="1783487" y="4298044"/>
                </a:lnTo>
                <a:lnTo>
                  <a:pt x="1823992" y="4298044"/>
                </a:lnTo>
                <a:cubicBezTo>
                  <a:pt x="1825818" y="4298044"/>
                  <a:pt x="1827112" y="4297948"/>
                  <a:pt x="1827874" y="4297757"/>
                </a:cubicBezTo>
                <a:cubicBezTo>
                  <a:pt x="1828636" y="4297565"/>
                  <a:pt x="1829670" y="4297108"/>
                  <a:pt x="1830975" y="4296386"/>
                </a:cubicBezTo>
                <a:cubicBezTo>
                  <a:pt x="1836455" y="4292630"/>
                  <a:pt x="1841381" y="4287783"/>
                  <a:pt x="1845751" y="4281845"/>
                </a:cubicBezTo>
                <a:cubicBezTo>
                  <a:pt x="1848797" y="4279547"/>
                  <a:pt x="1850320" y="4277582"/>
                  <a:pt x="1850320" y="4275950"/>
                </a:cubicBezTo>
                <a:cubicBezTo>
                  <a:pt x="1850320" y="4274555"/>
                  <a:pt x="1849650" y="4272986"/>
                  <a:pt x="1848309" y="4271243"/>
                </a:cubicBezTo>
                <a:cubicBezTo>
                  <a:pt x="1842233" y="4264448"/>
                  <a:pt x="1836214" y="4259008"/>
                  <a:pt x="1830252" y="4254923"/>
                </a:cubicBezTo>
                <a:cubicBezTo>
                  <a:pt x="1829563" y="4254464"/>
                  <a:pt x="1828742" y="4254148"/>
                  <a:pt x="1827787" y="4253973"/>
                </a:cubicBezTo>
                <a:cubicBezTo>
                  <a:pt x="1826832" y="4253799"/>
                  <a:pt x="1825567" y="4253712"/>
                  <a:pt x="1823992" y="4253712"/>
                </a:cubicBezTo>
                <a:close/>
                <a:moveTo>
                  <a:pt x="6083553" y="4250503"/>
                </a:moveTo>
                <a:cubicBezTo>
                  <a:pt x="6067724" y="4250503"/>
                  <a:pt x="6053738" y="4252957"/>
                  <a:pt x="6041595" y="4257865"/>
                </a:cubicBezTo>
                <a:cubicBezTo>
                  <a:pt x="6029451" y="4262773"/>
                  <a:pt x="6019950" y="4270116"/>
                  <a:pt x="6013091" y="4279894"/>
                </a:cubicBezTo>
                <a:cubicBezTo>
                  <a:pt x="6006231" y="4289672"/>
                  <a:pt x="6002801" y="4301490"/>
                  <a:pt x="6002801" y="4315350"/>
                </a:cubicBezTo>
                <a:cubicBezTo>
                  <a:pt x="6002801" y="4326813"/>
                  <a:pt x="6004682" y="4336563"/>
                  <a:pt x="6008442" y="4344599"/>
                </a:cubicBezTo>
                <a:cubicBezTo>
                  <a:pt x="6012202" y="4352636"/>
                  <a:pt x="6017997" y="4359457"/>
                  <a:pt x="6025827" y="4365063"/>
                </a:cubicBezTo>
                <a:cubicBezTo>
                  <a:pt x="6033657" y="4370669"/>
                  <a:pt x="6044061" y="4375618"/>
                  <a:pt x="6057040" y="4379911"/>
                </a:cubicBezTo>
                <a:cubicBezTo>
                  <a:pt x="6067715" y="4383534"/>
                  <a:pt x="6075978" y="4386936"/>
                  <a:pt x="6081827" y="4390117"/>
                </a:cubicBezTo>
                <a:cubicBezTo>
                  <a:pt x="6087676" y="4393299"/>
                  <a:pt x="6091630" y="4396317"/>
                  <a:pt x="6093688" y="4399174"/>
                </a:cubicBezTo>
                <a:cubicBezTo>
                  <a:pt x="6095746" y="4402030"/>
                  <a:pt x="6096775" y="4405121"/>
                  <a:pt x="6096775" y="4408446"/>
                </a:cubicBezTo>
                <a:cubicBezTo>
                  <a:pt x="6096775" y="4414699"/>
                  <a:pt x="6094642" y="4419536"/>
                  <a:pt x="6090376" y="4422957"/>
                </a:cubicBezTo>
                <a:cubicBezTo>
                  <a:pt x="6086109" y="4426379"/>
                  <a:pt x="6079603" y="4428089"/>
                  <a:pt x="6070858" y="4428089"/>
                </a:cubicBezTo>
                <a:cubicBezTo>
                  <a:pt x="6062672" y="4428089"/>
                  <a:pt x="6056375" y="4426932"/>
                  <a:pt x="6051968" y="4424616"/>
                </a:cubicBezTo>
                <a:cubicBezTo>
                  <a:pt x="6047559" y="4422301"/>
                  <a:pt x="6042347" y="4419275"/>
                  <a:pt x="6036332" y="4415539"/>
                </a:cubicBezTo>
                <a:cubicBezTo>
                  <a:pt x="6037473" y="4414083"/>
                  <a:pt x="6037200" y="4412868"/>
                  <a:pt x="6035510" y="4411894"/>
                </a:cubicBezTo>
                <a:cubicBezTo>
                  <a:pt x="6033821" y="4410920"/>
                  <a:pt x="6031741" y="4410432"/>
                  <a:pt x="6029270" y="4410432"/>
                </a:cubicBezTo>
                <a:cubicBezTo>
                  <a:pt x="6027191" y="4410432"/>
                  <a:pt x="6023796" y="4410733"/>
                  <a:pt x="6019087" y="4411335"/>
                </a:cubicBezTo>
                <a:cubicBezTo>
                  <a:pt x="6014377" y="4411936"/>
                  <a:pt x="6010374" y="4412602"/>
                  <a:pt x="6007078" y="4413332"/>
                </a:cubicBezTo>
                <a:cubicBezTo>
                  <a:pt x="6005392" y="4413754"/>
                  <a:pt x="6004254" y="4414300"/>
                  <a:pt x="6003667" y="4414972"/>
                </a:cubicBezTo>
                <a:cubicBezTo>
                  <a:pt x="6002429" y="4416522"/>
                  <a:pt x="6001708" y="4417707"/>
                  <a:pt x="6001503" y="4418526"/>
                </a:cubicBezTo>
                <a:cubicBezTo>
                  <a:pt x="6001297" y="4419345"/>
                  <a:pt x="6001195" y="4420237"/>
                  <a:pt x="6001195" y="4421202"/>
                </a:cubicBezTo>
                <a:cubicBezTo>
                  <a:pt x="6001099" y="4422271"/>
                  <a:pt x="6001050" y="4423856"/>
                  <a:pt x="6001050" y="4425957"/>
                </a:cubicBezTo>
                <a:cubicBezTo>
                  <a:pt x="6001050" y="4430444"/>
                  <a:pt x="6001604" y="4435624"/>
                  <a:pt x="6002711" y="4441498"/>
                </a:cubicBezTo>
                <a:cubicBezTo>
                  <a:pt x="6002964" y="4442679"/>
                  <a:pt x="6003417" y="4443868"/>
                  <a:pt x="6004069" y="4445063"/>
                </a:cubicBezTo>
                <a:cubicBezTo>
                  <a:pt x="6004721" y="4446258"/>
                  <a:pt x="6005677" y="4447770"/>
                  <a:pt x="6006936" y="4449597"/>
                </a:cubicBezTo>
                <a:cubicBezTo>
                  <a:pt x="6012083" y="4456186"/>
                  <a:pt x="6019730" y="4461637"/>
                  <a:pt x="6029877" y="4465950"/>
                </a:cubicBezTo>
                <a:cubicBezTo>
                  <a:pt x="6040023" y="4470263"/>
                  <a:pt x="6053684" y="4472419"/>
                  <a:pt x="6070858" y="4472419"/>
                </a:cubicBezTo>
                <a:cubicBezTo>
                  <a:pt x="6086612" y="4472419"/>
                  <a:pt x="6100627" y="4469868"/>
                  <a:pt x="6112903" y="4464766"/>
                </a:cubicBezTo>
                <a:cubicBezTo>
                  <a:pt x="6125179" y="4459664"/>
                  <a:pt x="6134846" y="4451897"/>
                  <a:pt x="6141903" y="4441465"/>
                </a:cubicBezTo>
                <a:cubicBezTo>
                  <a:pt x="6148961" y="4431033"/>
                  <a:pt x="6152490" y="4418276"/>
                  <a:pt x="6152490" y="4403193"/>
                </a:cubicBezTo>
                <a:cubicBezTo>
                  <a:pt x="6152490" y="4391268"/>
                  <a:pt x="6150265" y="4381399"/>
                  <a:pt x="6145814" y="4373584"/>
                </a:cubicBezTo>
                <a:cubicBezTo>
                  <a:pt x="6141363" y="4365768"/>
                  <a:pt x="6135152" y="4359449"/>
                  <a:pt x="6127180" y="4354625"/>
                </a:cubicBezTo>
                <a:cubicBezTo>
                  <a:pt x="6119208" y="4349802"/>
                  <a:pt x="6108753" y="4345119"/>
                  <a:pt x="6095814" y="4340576"/>
                </a:cubicBezTo>
                <a:cubicBezTo>
                  <a:pt x="6085683" y="4336972"/>
                  <a:pt x="6078078" y="4333980"/>
                  <a:pt x="6072999" y="4331600"/>
                </a:cubicBezTo>
                <a:cubicBezTo>
                  <a:pt x="6067921" y="4329220"/>
                  <a:pt x="6064237" y="4326699"/>
                  <a:pt x="6061949" y="4324037"/>
                </a:cubicBezTo>
                <a:cubicBezTo>
                  <a:pt x="6059661" y="4321374"/>
                  <a:pt x="6058517" y="4318138"/>
                  <a:pt x="6058517" y="4314329"/>
                </a:cubicBezTo>
                <a:cubicBezTo>
                  <a:pt x="6058517" y="4308822"/>
                  <a:pt x="6060515" y="4304196"/>
                  <a:pt x="6064513" y="4300451"/>
                </a:cubicBezTo>
                <a:cubicBezTo>
                  <a:pt x="6068510" y="4296705"/>
                  <a:pt x="6074857" y="4294833"/>
                  <a:pt x="6083553" y="4294833"/>
                </a:cubicBezTo>
                <a:cubicBezTo>
                  <a:pt x="6089372" y="4294833"/>
                  <a:pt x="6093776" y="4295712"/>
                  <a:pt x="6096764" y="4297470"/>
                </a:cubicBezTo>
                <a:cubicBezTo>
                  <a:pt x="6099753" y="4299228"/>
                  <a:pt x="6102950" y="4301754"/>
                  <a:pt x="6106356" y="4305048"/>
                </a:cubicBezTo>
                <a:cubicBezTo>
                  <a:pt x="6106624" y="4305831"/>
                  <a:pt x="6107286" y="4306540"/>
                  <a:pt x="6108343" y="4307174"/>
                </a:cubicBezTo>
                <a:cubicBezTo>
                  <a:pt x="6109399" y="4307808"/>
                  <a:pt x="6110745" y="4308297"/>
                  <a:pt x="6112378" y="4308641"/>
                </a:cubicBezTo>
                <a:cubicBezTo>
                  <a:pt x="6118158" y="4309942"/>
                  <a:pt x="6125930" y="4310495"/>
                  <a:pt x="6135696" y="4310301"/>
                </a:cubicBezTo>
                <a:cubicBezTo>
                  <a:pt x="6137848" y="4310301"/>
                  <a:pt x="6139512" y="4309880"/>
                  <a:pt x="6140688" y="4309036"/>
                </a:cubicBezTo>
                <a:cubicBezTo>
                  <a:pt x="6142122" y="4307956"/>
                  <a:pt x="6143082" y="4306122"/>
                  <a:pt x="6143567" y="4303534"/>
                </a:cubicBezTo>
                <a:cubicBezTo>
                  <a:pt x="6144262" y="4297973"/>
                  <a:pt x="6144609" y="4292816"/>
                  <a:pt x="6144609" y="4288063"/>
                </a:cubicBezTo>
                <a:cubicBezTo>
                  <a:pt x="6144609" y="4286736"/>
                  <a:pt x="6144485" y="4284087"/>
                  <a:pt x="6144237" y="4280117"/>
                </a:cubicBezTo>
                <a:cubicBezTo>
                  <a:pt x="6144051" y="4278995"/>
                  <a:pt x="6143828" y="4278011"/>
                  <a:pt x="6143567" y="4277166"/>
                </a:cubicBezTo>
                <a:cubicBezTo>
                  <a:pt x="6143307" y="4276321"/>
                  <a:pt x="6142653" y="4275112"/>
                  <a:pt x="6141605" y="4273538"/>
                </a:cubicBezTo>
                <a:cubicBezTo>
                  <a:pt x="6139777" y="4270593"/>
                  <a:pt x="6136492" y="4267368"/>
                  <a:pt x="6131749" y="4263863"/>
                </a:cubicBezTo>
                <a:cubicBezTo>
                  <a:pt x="6127007" y="4260359"/>
                  <a:pt x="6120533" y="4257256"/>
                  <a:pt x="6112326" y="4254555"/>
                </a:cubicBezTo>
                <a:cubicBezTo>
                  <a:pt x="6104120" y="4251853"/>
                  <a:pt x="6094529" y="4250503"/>
                  <a:pt x="6083553" y="4250503"/>
                </a:cubicBezTo>
                <a:close/>
                <a:moveTo>
                  <a:pt x="9126764" y="4250210"/>
                </a:moveTo>
                <a:cubicBezTo>
                  <a:pt x="9104511" y="4250210"/>
                  <a:pt x="9085408" y="4254437"/>
                  <a:pt x="9069456" y="4262890"/>
                </a:cubicBezTo>
                <a:cubicBezTo>
                  <a:pt x="9053505" y="4271344"/>
                  <a:pt x="9041353" y="4284072"/>
                  <a:pt x="9033002" y="4301075"/>
                </a:cubicBezTo>
                <a:cubicBezTo>
                  <a:pt x="9024651" y="4318078"/>
                  <a:pt x="9020475" y="4339082"/>
                  <a:pt x="9020475" y="4364086"/>
                </a:cubicBezTo>
                <a:cubicBezTo>
                  <a:pt x="9020475" y="4387651"/>
                  <a:pt x="9024660" y="4407554"/>
                  <a:pt x="9033032" y="4423797"/>
                </a:cubicBezTo>
                <a:cubicBezTo>
                  <a:pt x="9041404" y="4440039"/>
                  <a:pt x="9053322" y="4452228"/>
                  <a:pt x="9068788" y="4460363"/>
                </a:cubicBezTo>
                <a:cubicBezTo>
                  <a:pt x="9084254" y="4468498"/>
                  <a:pt x="9102460" y="4472566"/>
                  <a:pt x="9123406" y="4472566"/>
                </a:cubicBezTo>
                <a:cubicBezTo>
                  <a:pt x="9145244" y="4472566"/>
                  <a:pt x="9164039" y="4468413"/>
                  <a:pt x="9179793" y="4460108"/>
                </a:cubicBezTo>
                <a:cubicBezTo>
                  <a:pt x="9195548" y="4451804"/>
                  <a:pt x="9207632" y="4439234"/>
                  <a:pt x="9216050" y="4422399"/>
                </a:cubicBezTo>
                <a:cubicBezTo>
                  <a:pt x="9224468" y="4405565"/>
                  <a:pt x="9228676" y="4384717"/>
                  <a:pt x="9228676" y="4359856"/>
                </a:cubicBezTo>
                <a:cubicBezTo>
                  <a:pt x="9228676" y="4336391"/>
                  <a:pt x="9224588" y="4316434"/>
                  <a:pt x="9216414" y="4299985"/>
                </a:cubicBezTo>
                <a:cubicBezTo>
                  <a:pt x="9208240" y="4283535"/>
                  <a:pt x="9196492" y="4271127"/>
                  <a:pt x="9181171" y="4262760"/>
                </a:cubicBezTo>
                <a:cubicBezTo>
                  <a:pt x="9165850" y="4254393"/>
                  <a:pt x="9147714" y="4250210"/>
                  <a:pt x="9126764" y="4250210"/>
                </a:cubicBezTo>
                <a:close/>
                <a:moveTo>
                  <a:pt x="3040290" y="4250210"/>
                </a:moveTo>
                <a:cubicBezTo>
                  <a:pt x="3018037" y="4250210"/>
                  <a:pt x="2998935" y="4254437"/>
                  <a:pt x="2982983" y="4262890"/>
                </a:cubicBezTo>
                <a:cubicBezTo>
                  <a:pt x="2967031" y="4271344"/>
                  <a:pt x="2954879" y="4284072"/>
                  <a:pt x="2946528" y="4301075"/>
                </a:cubicBezTo>
                <a:cubicBezTo>
                  <a:pt x="2938176" y="4318078"/>
                  <a:pt x="2934001" y="4339082"/>
                  <a:pt x="2934001" y="4364086"/>
                </a:cubicBezTo>
                <a:cubicBezTo>
                  <a:pt x="2934001" y="4387651"/>
                  <a:pt x="2938186" y="4407554"/>
                  <a:pt x="2946558" y="4423797"/>
                </a:cubicBezTo>
                <a:cubicBezTo>
                  <a:pt x="2954930" y="4440039"/>
                  <a:pt x="2966849" y="4452228"/>
                  <a:pt x="2982314" y="4460363"/>
                </a:cubicBezTo>
                <a:cubicBezTo>
                  <a:pt x="2997780" y="4468498"/>
                  <a:pt x="3015986" y="4472566"/>
                  <a:pt x="3036932" y="4472566"/>
                </a:cubicBezTo>
                <a:cubicBezTo>
                  <a:pt x="3058769" y="4472566"/>
                  <a:pt x="3077565" y="4468413"/>
                  <a:pt x="3093319" y="4460108"/>
                </a:cubicBezTo>
                <a:cubicBezTo>
                  <a:pt x="3109073" y="4451804"/>
                  <a:pt x="3121159" y="4439234"/>
                  <a:pt x="3129576" y="4422399"/>
                </a:cubicBezTo>
                <a:cubicBezTo>
                  <a:pt x="3137993" y="4405565"/>
                  <a:pt x="3142202" y="4384717"/>
                  <a:pt x="3142202" y="4359856"/>
                </a:cubicBezTo>
                <a:cubicBezTo>
                  <a:pt x="3142202" y="4336391"/>
                  <a:pt x="3138114" y="4316434"/>
                  <a:pt x="3129940" y="4299985"/>
                </a:cubicBezTo>
                <a:cubicBezTo>
                  <a:pt x="3121765" y="4283535"/>
                  <a:pt x="3110017" y="4271127"/>
                  <a:pt x="3094697" y="4262760"/>
                </a:cubicBezTo>
                <a:cubicBezTo>
                  <a:pt x="3079376" y="4254393"/>
                  <a:pt x="3061240" y="4250210"/>
                  <a:pt x="3040290" y="4250210"/>
                </a:cubicBezTo>
                <a:close/>
                <a:moveTo>
                  <a:pt x="2230665" y="4250210"/>
                </a:moveTo>
                <a:cubicBezTo>
                  <a:pt x="2208412" y="4250210"/>
                  <a:pt x="2189309" y="4254437"/>
                  <a:pt x="2173358" y="4262890"/>
                </a:cubicBezTo>
                <a:cubicBezTo>
                  <a:pt x="2157406" y="4271344"/>
                  <a:pt x="2145254" y="4284072"/>
                  <a:pt x="2136903" y="4301075"/>
                </a:cubicBezTo>
                <a:cubicBezTo>
                  <a:pt x="2128551" y="4318078"/>
                  <a:pt x="2124376" y="4339082"/>
                  <a:pt x="2124376" y="4364086"/>
                </a:cubicBezTo>
                <a:cubicBezTo>
                  <a:pt x="2124376" y="4387651"/>
                  <a:pt x="2128561" y="4407554"/>
                  <a:pt x="2136933" y="4423797"/>
                </a:cubicBezTo>
                <a:cubicBezTo>
                  <a:pt x="2145305" y="4440039"/>
                  <a:pt x="2157223" y="4452228"/>
                  <a:pt x="2172689" y="4460363"/>
                </a:cubicBezTo>
                <a:cubicBezTo>
                  <a:pt x="2188155" y="4468498"/>
                  <a:pt x="2206361" y="4472566"/>
                  <a:pt x="2227307" y="4472566"/>
                </a:cubicBezTo>
                <a:cubicBezTo>
                  <a:pt x="2249144" y="4472566"/>
                  <a:pt x="2267940" y="4468413"/>
                  <a:pt x="2283694" y="4460108"/>
                </a:cubicBezTo>
                <a:cubicBezTo>
                  <a:pt x="2299448" y="4451804"/>
                  <a:pt x="2311534" y="4439234"/>
                  <a:pt x="2319951" y="4422399"/>
                </a:cubicBezTo>
                <a:cubicBezTo>
                  <a:pt x="2328368" y="4405565"/>
                  <a:pt x="2332577" y="4384717"/>
                  <a:pt x="2332577" y="4359856"/>
                </a:cubicBezTo>
                <a:cubicBezTo>
                  <a:pt x="2332577" y="4336391"/>
                  <a:pt x="2328490" y="4316434"/>
                  <a:pt x="2320315" y="4299985"/>
                </a:cubicBezTo>
                <a:cubicBezTo>
                  <a:pt x="2312140" y="4283535"/>
                  <a:pt x="2300392" y="4271127"/>
                  <a:pt x="2285072" y="4262760"/>
                </a:cubicBezTo>
                <a:cubicBezTo>
                  <a:pt x="2269751" y="4254393"/>
                  <a:pt x="2251615" y="4250210"/>
                  <a:pt x="2230665" y="4250210"/>
                </a:cubicBezTo>
                <a:close/>
                <a:moveTo>
                  <a:pt x="9675974" y="4248605"/>
                </a:moveTo>
                <a:cubicBezTo>
                  <a:pt x="9674926" y="4248605"/>
                  <a:pt x="9674007" y="4248803"/>
                  <a:pt x="9673216" y="4249198"/>
                </a:cubicBezTo>
                <a:cubicBezTo>
                  <a:pt x="9672426" y="4249593"/>
                  <a:pt x="9671442" y="4250249"/>
                  <a:pt x="9670263" y="4251165"/>
                </a:cubicBezTo>
                <a:cubicBezTo>
                  <a:pt x="9662750" y="4258382"/>
                  <a:pt x="9656736" y="4265455"/>
                  <a:pt x="9652222" y="4272385"/>
                </a:cubicBezTo>
                <a:cubicBezTo>
                  <a:pt x="9651578" y="4273566"/>
                  <a:pt x="9651158" y="4274610"/>
                  <a:pt x="9650963" y="4275516"/>
                </a:cubicBezTo>
                <a:cubicBezTo>
                  <a:pt x="9650768" y="4276422"/>
                  <a:pt x="9650672" y="4277929"/>
                  <a:pt x="9650672" y="4280036"/>
                </a:cubicBezTo>
                <a:lnTo>
                  <a:pt x="9650672" y="4400217"/>
                </a:lnTo>
                <a:cubicBezTo>
                  <a:pt x="9651738" y="4397691"/>
                  <a:pt x="9649448" y="4391782"/>
                  <a:pt x="9643804" y="4382489"/>
                </a:cubicBezTo>
                <a:cubicBezTo>
                  <a:pt x="9638160" y="4373196"/>
                  <a:pt x="9627306" y="4354518"/>
                  <a:pt x="9611244" y="4326456"/>
                </a:cubicBezTo>
                <a:cubicBezTo>
                  <a:pt x="9599002" y="4304912"/>
                  <a:pt x="9588890" y="4288983"/>
                  <a:pt x="9580908" y="4278671"/>
                </a:cubicBezTo>
                <a:cubicBezTo>
                  <a:pt x="9572926" y="4268358"/>
                  <a:pt x="9565902" y="4261620"/>
                  <a:pt x="9559840" y="4258457"/>
                </a:cubicBezTo>
                <a:cubicBezTo>
                  <a:pt x="9553776" y="4255293"/>
                  <a:pt x="9546717" y="4253712"/>
                  <a:pt x="9538662" y="4253712"/>
                </a:cubicBezTo>
                <a:lnTo>
                  <a:pt x="9525090" y="4253712"/>
                </a:lnTo>
                <a:cubicBezTo>
                  <a:pt x="9518662" y="4253712"/>
                  <a:pt x="9514029" y="4255311"/>
                  <a:pt x="9511192" y="4258510"/>
                </a:cubicBezTo>
                <a:cubicBezTo>
                  <a:pt x="9508356" y="4261709"/>
                  <a:pt x="9506938" y="4266647"/>
                  <a:pt x="9506938" y="4273325"/>
                </a:cubicBezTo>
                <a:lnTo>
                  <a:pt x="9506938" y="4458206"/>
                </a:lnTo>
                <a:cubicBezTo>
                  <a:pt x="9506938" y="4461994"/>
                  <a:pt x="9507776" y="4464726"/>
                  <a:pt x="9509453" y="4466402"/>
                </a:cubicBezTo>
                <a:cubicBezTo>
                  <a:pt x="9511130" y="4468079"/>
                  <a:pt x="9513813" y="4468917"/>
                  <a:pt x="9517502" y="4468917"/>
                </a:cubicBezTo>
                <a:lnTo>
                  <a:pt x="9546834" y="4468917"/>
                </a:lnTo>
                <a:cubicBezTo>
                  <a:pt x="9550562" y="4468917"/>
                  <a:pt x="9553280" y="4468064"/>
                  <a:pt x="9554986" y="4466357"/>
                </a:cubicBezTo>
                <a:cubicBezTo>
                  <a:pt x="9556694" y="4464650"/>
                  <a:pt x="9557546" y="4461933"/>
                  <a:pt x="9557546" y="4458206"/>
                </a:cubicBezTo>
                <a:lnTo>
                  <a:pt x="9557546" y="4322608"/>
                </a:lnTo>
                <a:lnTo>
                  <a:pt x="9561593" y="4330159"/>
                </a:lnTo>
                <a:cubicBezTo>
                  <a:pt x="9566210" y="4337154"/>
                  <a:pt x="9579064" y="4357189"/>
                  <a:pt x="9600158" y="4390266"/>
                </a:cubicBezTo>
                <a:cubicBezTo>
                  <a:pt x="9610359" y="4412716"/>
                  <a:pt x="9620060" y="4429728"/>
                  <a:pt x="9629261" y="4441303"/>
                </a:cubicBezTo>
                <a:cubicBezTo>
                  <a:pt x="9638462" y="4452877"/>
                  <a:pt x="9646168" y="4460373"/>
                  <a:pt x="9652382" y="4463791"/>
                </a:cubicBezTo>
                <a:cubicBezTo>
                  <a:pt x="9658594" y="4467208"/>
                  <a:pt x="9665340" y="4468917"/>
                  <a:pt x="9672616" y="4468917"/>
                </a:cubicBezTo>
                <a:lnTo>
                  <a:pt x="9686625" y="4468917"/>
                </a:lnTo>
                <a:cubicBezTo>
                  <a:pt x="9691817" y="4468917"/>
                  <a:pt x="9695558" y="4467707"/>
                  <a:pt x="9697846" y="4465287"/>
                </a:cubicBezTo>
                <a:cubicBezTo>
                  <a:pt x="9700135" y="4462867"/>
                  <a:pt x="9701280" y="4459048"/>
                  <a:pt x="9701280" y="4453830"/>
                </a:cubicBezTo>
                <a:lnTo>
                  <a:pt x="9701280" y="4280036"/>
                </a:lnTo>
                <a:cubicBezTo>
                  <a:pt x="9701280" y="4278293"/>
                  <a:pt x="9701176" y="4276867"/>
                  <a:pt x="9700967" y="4275758"/>
                </a:cubicBezTo>
                <a:cubicBezTo>
                  <a:pt x="9700758" y="4274649"/>
                  <a:pt x="9700220" y="4273367"/>
                  <a:pt x="9699350" y="4271913"/>
                </a:cubicBezTo>
                <a:cubicBezTo>
                  <a:pt x="9694916" y="4265117"/>
                  <a:pt x="9688325" y="4257931"/>
                  <a:pt x="9679576" y="4250356"/>
                </a:cubicBezTo>
                <a:cubicBezTo>
                  <a:pt x="9679074" y="4249189"/>
                  <a:pt x="9677874" y="4248605"/>
                  <a:pt x="9675974" y="4248605"/>
                </a:cubicBezTo>
                <a:close/>
                <a:moveTo>
                  <a:pt x="8704880" y="4248605"/>
                </a:moveTo>
                <a:cubicBezTo>
                  <a:pt x="8703768" y="4248605"/>
                  <a:pt x="8702769" y="4248807"/>
                  <a:pt x="8701882" y="4249211"/>
                </a:cubicBezTo>
                <a:cubicBezTo>
                  <a:pt x="8700996" y="4249615"/>
                  <a:pt x="8700064" y="4250252"/>
                  <a:pt x="8699085" y="4251124"/>
                </a:cubicBezTo>
                <a:cubicBezTo>
                  <a:pt x="8691004" y="4258422"/>
                  <a:pt x="8684779" y="4265275"/>
                  <a:pt x="8680412" y="4271683"/>
                </a:cubicBezTo>
                <a:cubicBezTo>
                  <a:pt x="8679370" y="4273318"/>
                  <a:pt x="8678752" y="4274593"/>
                  <a:pt x="8678556" y="4275506"/>
                </a:cubicBezTo>
                <a:cubicBezTo>
                  <a:pt x="8678361" y="4276419"/>
                  <a:pt x="8678263" y="4277929"/>
                  <a:pt x="8678263" y="4280036"/>
                </a:cubicBezTo>
                <a:lnTo>
                  <a:pt x="8678263" y="4458206"/>
                </a:lnTo>
                <a:cubicBezTo>
                  <a:pt x="8678263" y="4462043"/>
                  <a:pt x="8679162" y="4464788"/>
                  <a:pt x="8680957" y="4466439"/>
                </a:cubicBezTo>
                <a:cubicBezTo>
                  <a:pt x="8682753" y="4468091"/>
                  <a:pt x="8685522" y="4468917"/>
                  <a:pt x="8689265" y="4468917"/>
                </a:cubicBezTo>
                <a:lnTo>
                  <a:pt x="8720346" y="4468917"/>
                </a:lnTo>
                <a:cubicBezTo>
                  <a:pt x="8724126" y="4468917"/>
                  <a:pt x="8726930" y="4468077"/>
                  <a:pt x="8728756" y="4466395"/>
                </a:cubicBezTo>
                <a:cubicBezTo>
                  <a:pt x="8730584" y="4464714"/>
                  <a:pt x="8731497" y="4461984"/>
                  <a:pt x="8731497" y="4458206"/>
                </a:cubicBezTo>
                <a:lnTo>
                  <a:pt x="8731497" y="4280036"/>
                </a:lnTo>
                <a:cubicBezTo>
                  <a:pt x="8731497" y="4278293"/>
                  <a:pt x="8731388" y="4276840"/>
                  <a:pt x="8731170" y="4275676"/>
                </a:cubicBezTo>
                <a:cubicBezTo>
                  <a:pt x="8730952" y="4274511"/>
                  <a:pt x="8730380" y="4273266"/>
                  <a:pt x="8729453" y="4271941"/>
                </a:cubicBezTo>
                <a:cubicBezTo>
                  <a:pt x="8724791" y="4265096"/>
                  <a:pt x="8718858" y="4258509"/>
                  <a:pt x="8711652" y="4252179"/>
                </a:cubicBezTo>
                <a:cubicBezTo>
                  <a:pt x="8709134" y="4249797"/>
                  <a:pt x="8706877" y="4248605"/>
                  <a:pt x="8704880" y="4248605"/>
                </a:cubicBezTo>
                <a:close/>
                <a:moveTo>
                  <a:pt x="6608925" y="4248605"/>
                </a:moveTo>
                <a:cubicBezTo>
                  <a:pt x="6607876" y="4248605"/>
                  <a:pt x="6606957" y="4248803"/>
                  <a:pt x="6606167" y="4249198"/>
                </a:cubicBezTo>
                <a:cubicBezTo>
                  <a:pt x="6605376" y="4249593"/>
                  <a:pt x="6604392" y="4250249"/>
                  <a:pt x="6603213" y="4251165"/>
                </a:cubicBezTo>
                <a:cubicBezTo>
                  <a:pt x="6595700" y="4258382"/>
                  <a:pt x="6589687" y="4265455"/>
                  <a:pt x="6585173" y="4272385"/>
                </a:cubicBezTo>
                <a:cubicBezTo>
                  <a:pt x="6584528" y="4273566"/>
                  <a:pt x="6584108" y="4274610"/>
                  <a:pt x="6583913" y="4275516"/>
                </a:cubicBezTo>
                <a:cubicBezTo>
                  <a:pt x="6583719" y="4276422"/>
                  <a:pt x="6583622" y="4277929"/>
                  <a:pt x="6583622" y="4280036"/>
                </a:cubicBezTo>
                <a:lnTo>
                  <a:pt x="6583622" y="4400217"/>
                </a:lnTo>
                <a:cubicBezTo>
                  <a:pt x="6584688" y="4397691"/>
                  <a:pt x="6582399" y="4391782"/>
                  <a:pt x="6576754" y="4382489"/>
                </a:cubicBezTo>
                <a:cubicBezTo>
                  <a:pt x="6571110" y="4373196"/>
                  <a:pt x="6560256" y="4354518"/>
                  <a:pt x="6544194" y="4326456"/>
                </a:cubicBezTo>
                <a:cubicBezTo>
                  <a:pt x="6531953" y="4304912"/>
                  <a:pt x="6521841" y="4288983"/>
                  <a:pt x="6513858" y="4278671"/>
                </a:cubicBezTo>
                <a:cubicBezTo>
                  <a:pt x="6505876" y="4268358"/>
                  <a:pt x="6498853" y="4261620"/>
                  <a:pt x="6492790" y="4258457"/>
                </a:cubicBezTo>
                <a:cubicBezTo>
                  <a:pt x="6486727" y="4255293"/>
                  <a:pt x="6479667" y="4253712"/>
                  <a:pt x="6471612" y="4253712"/>
                </a:cubicBezTo>
                <a:lnTo>
                  <a:pt x="6458041" y="4253712"/>
                </a:lnTo>
                <a:cubicBezTo>
                  <a:pt x="6451612" y="4253712"/>
                  <a:pt x="6446979" y="4255311"/>
                  <a:pt x="6444143" y="4258510"/>
                </a:cubicBezTo>
                <a:cubicBezTo>
                  <a:pt x="6441307" y="4261709"/>
                  <a:pt x="6439889" y="4266647"/>
                  <a:pt x="6439889" y="4273325"/>
                </a:cubicBezTo>
                <a:lnTo>
                  <a:pt x="6439889" y="4458206"/>
                </a:lnTo>
                <a:cubicBezTo>
                  <a:pt x="6439889" y="4461994"/>
                  <a:pt x="6440727" y="4464726"/>
                  <a:pt x="6442404" y="4466402"/>
                </a:cubicBezTo>
                <a:cubicBezTo>
                  <a:pt x="6444080" y="4468079"/>
                  <a:pt x="6446764" y="4468917"/>
                  <a:pt x="6450453" y="4468917"/>
                </a:cubicBezTo>
                <a:lnTo>
                  <a:pt x="6479784" y="4468917"/>
                </a:lnTo>
                <a:cubicBezTo>
                  <a:pt x="6483513" y="4468917"/>
                  <a:pt x="6486230" y="4468064"/>
                  <a:pt x="6487937" y="4466357"/>
                </a:cubicBezTo>
                <a:cubicBezTo>
                  <a:pt x="6489644" y="4464650"/>
                  <a:pt x="6490497" y="4461933"/>
                  <a:pt x="6490497" y="4458206"/>
                </a:cubicBezTo>
                <a:lnTo>
                  <a:pt x="6490497" y="4322608"/>
                </a:lnTo>
                <a:lnTo>
                  <a:pt x="6494543" y="4330159"/>
                </a:lnTo>
                <a:cubicBezTo>
                  <a:pt x="6499160" y="4337154"/>
                  <a:pt x="6512015" y="4357189"/>
                  <a:pt x="6533108" y="4390266"/>
                </a:cubicBezTo>
                <a:cubicBezTo>
                  <a:pt x="6543309" y="4412716"/>
                  <a:pt x="6553010" y="4429728"/>
                  <a:pt x="6562211" y="4441303"/>
                </a:cubicBezTo>
                <a:cubicBezTo>
                  <a:pt x="6571412" y="4452877"/>
                  <a:pt x="6579119" y="4460373"/>
                  <a:pt x="6585332" y="4463791"/>
                </a:cubicBezTo>
                <a:cubicBezTo>
                  <a:pt x="6591545" y="4467208"/>
                  <a:pt x="6598290" y="4468917"/>
                  <a:pt x="6605567" y="4468917"/>
                </a:cubicBezTo>
                <a:lnTo>
                  <a:pt x="6619575" y="4468917"/>
                </a:lnTo>
                <a:cubicBezTo>
                  <a:pt x="6624767" y="4468917"/>
                  <a:pt x="6628508" y="4467707"/>
                  <a:pt x="6630797" y="4465287"/>
                </a:cubicBezTo>
                <a:cubicBezTo>
                  <a:pt x="6633085" y="4462867"/>
                  <a:pt x="6634230" y="4459048"/>
                  <a:pt x="6634230" y="4453830"/>
                </a:cubicBezTo>
                <a:lnTo>
                  <a:pt x="6634230" y="4280036"/>
                </a:lnTo>
                <a:cubicBezTo>
                  <a:pt x="6634230" y="4278293"/>
                  <a:pt x="6634126" y="4276867"/>
                  <a:pt x="6633917" y="4275758"/>
                </a:cubicBezTo>
                <a:cubicBezTo>
                  <a:pt x="6633709" y="4274649"/>
                  <a:pt x="6633170" y="4273367"/>
                  <a:pt x="6632300" y="4271913"/>
                </a:cubicBezTo>
                <a:cubicBezTo>
                  <a:pt x="6627866" y="4265117"/>
                  <a:pt x="6621275" y="4257931"/>
                  <a:pt x="6612527" y="4250356"/>
                </a:cubicBezTo>
                <a:cubicBezTo>
                  <a:pt x="6612024" y="4249189"/>
                  <a:pt x="6610824" y="4248605"/>
                  <a:pt x="6608925" y="4248605"/>
                </a:cubicBezTo>
                <a:close/>
                <a:moveTo>
                  <a:pt x="3464380" y="4248605"/>
                </a:moveTo>
                <a:cubicBezTo>
                  <a:pt x="3463269" y="4248605"/>
                  <a:pt x="3462269" y="4248807"/>
                  <a:pt x="3461382" y="4249211"/>
                </a:cubicBezTo>
                <a:cubicBezTo>
                  <a:pt x="3460496" y="4249615"/>
                  <a:pt x="3459564" y="4250252"/>
                  <a:pt x="3458585" y="4251124"/>
                </a:cubicBezTo>
                <a:cubicBezTo>
                  <a:pt x="3450503" y="4258422"/>
                  <a:pt x="3444279" y="4265275"/>
                  <a:pt x="3439912" y="4271683"/>
                </a:cubicBezTo>
                <a:cubicBezTo>
                  <a:pt x="3438870" y="4273318"/>
                  <a:pt x="3438252" y="4274593"/>
                  <a:pt x="3438056" y="4275506"/>
                </a:cubicBezTo>
                <a:cubicBezTo>
                  <a:pt x="3437861" y="4276419"/>
                  <a:pt x="3437763" y="4277929"/>
                  <a:pt x="3437763" y="4280036"/>
                </a:cubicBezTo>
                <a:lnTo>
                  <a:pt x="3437763" y="4386850"/>
                </a:lnTo>
                <a:cubicBezTo>
                  <a:pt x="3437763" y="4408526"/>
                  <a:pt x="3441211" y="4425653"/>
                  <a:pt x="3448109" y="4438231"/>
                </a:cubicBezTo>
                <a:cubicBezTo>
                  <a:pt x="3455006" y="4450808"/>
                  <a:pt x="3464953" y="4459651"/>
                  <a:pt x="3477950" y="4464758"/>
                </a:cubicBezTo>
                <a:cubicBezTo>
                  <a:pt x="3490947" y="4469866"/>
                  <a:pt x="3507338" y="4472419"/>
                  <a:pt x="3527125" y="4472419"/>
                </a:cubicBezTo>
                <a:cubicBezTo>
                  <a:pt x="3545651" y="4472419"/>
                  <a:pt x="3561495" y="4469837"/>
                  <a:pt x="3574657" y="4464673"/>
                </a:cubicBezTo>
                <a:cubicBezTo>
                  <a:pt x="3587819" y="4459509"/>
                  <a:pt x="3598130" y="4450584"/>
                  <a:pt x="3605591" y="4437897"/>
                </a:cubicBezTo>
                <a:cubicBezTo>
                  <a:pt x="3613052" y="4425210"/>
                  <a:pt x="3616783" y="4408195"/>
                  <a:pt x="3616783" y="4386850"/>
                </a:cubicBezTo>
                <a:lnTo>
                  <a:pt x="3616783" y="4280036"/>
                </a:lnTo>
                <a:cubicBezTo>
                  <a:pt x="3616783" y="4278293"/>
                  <a:pt x="3616674" y="4276840"/>
                  <a:pt x="3616456" y="4275676"/>
                </a:cubicBezTo>
                <a:cubicBezTo>
                  <a:pt x="3616238" y="4274511"/>
                  <a:pt x="3615664" y="4273266"/>
                  <a:pt x="3614736" y="4271941"/>
                </a:cubicBezTo>
                <a:cubicBezTo>
                  <a:pt x="3610074" y="4265096"/>
                  <a:pt x="3604141" y="4258522"/>
                  <a:pt x="3596937" y="4252219"/>
                </a:cubicBezTo>
                <a:cubicBezTo>
                  <a:pt x="3594418" y="4249810"/>
                  <a:pt x="3592160" y="4248605"/>
                  <a:pt x="3590163" y="4248605"/>
                </a:cubicBezTo>
                <a:cubicBezTo>
                  <a:pt x="3589053" y="4248605"/>
                  <a:pt x="3588054" y="4248807"/>
                  <a:pt x="3587168" y="4249211"/>
                </a:cubicBezTo>
                <a:cubicBezTo>
                  <a:pt x="3586281" y="4249615"/>
                  <a:pt x="3585349" y="4250252"/>
                  <a:pt x="3584370" y="4251124"/>
                </a:cubicBezTo>
                <a:cubicBezTo>
                  <a:pt x="3576289" y="4258422"/>
                  <a:pt x="3569835" y="4265611"/>
                  <a:pt x="3565009" y="4272690"/>
                </a:cubicBezTo>
                <a:cubicBezTo>
                  <a:pt x="3564441" y="4273581"/>
                  <a:pt x="3564056" y="4274502"/>
                  <a:pt x="3563853" y="4275451"/>
                </a:cubicBezTo>
                <a:cubicBezTo>
                  <a:pt x="3563650" y="4276401"/>
                  <a:pt x="3563548" y="4277929"/>
                  <a:pt x="3563548" y="4280036"/>
                </a:cubicBezTo>
                <a:lnTo>
                  <a:pt x="3563548" y="4379555"/>
                </a:lnTo>
                <a:cubicBezTo>
                  <a:pt x="3563548" y="4392776"/>
                  <a:pt x="3562216" y="4402774"/>
                  <a:pt x="3559550" y="4409550"/>
                </a:cubicBezTo>
                <a:cubicBezTo>
                  <a:pt x="3556884" y="4416325"/>
                  <a:pt x="3553034" y="4420939"/>
                  <a:pt x="3548001" y="4423390"/>
                </a:cubicBezTo>
                <a:cubicBezTo>
                  <a:pt x="3542969" y="4425841"/>
                  <a:pt x="3536010" y="4427066"/>
                  <a:pt x="3527125" y="4427066"/>
                </a:cubicBezTo>
                <a:cubicBezTo>
                  <a:pt x="3518446" y="4427066"/>
                  <a:pt x="3511605" y="4425848"/>
                  <a:pt x="3506600" y="4423411"/>
                </a:cubicBezTo>
                <a:cubicBezTo>
                  <a:pt x="3501594" y="4420974"/>
                  <a:pt x="3497743" y="4416360"/>
                  <a:pt x="3495044" y="4409569"/>
                </a:cubicBezTo>
                <a:cubicBezTo>
                  <a:pt x="3492346" y="4402777"/>
                  <a:pt x="3490997" y="4392773"/>
                  <a:pt x="3490997" y="4379555"/>
                </a:cubicBezTo>
                <a:lnTo>
                  <a:pt x="3490997" y="4280036"/>
                </a:lnTo>
                <a:cubicBezTo>
                  <a:pt x="3490997" y="4278293"/>
                  <a:pt x="3490888" y="4276840"/>
                  <a:pt x="3490670" y="4275676"/>
                </a:cubicBezTo>
                <a:cubicBezTo>
                  <a:pt x="3490452" y="4274511"/>
                  <a:pt x="3489880" y="4273266"/>
                  <a:pt x="3488953" y="4271941"/>
                </a:cubicBezTo>
                <a:cubicBezTo>
                  <a:pt x="3484291" y="4265096"/>
                  <a:pt x="3478358" y="4258509"/>
                  <a:pt x="3471152" y="4252179"/>
                </a:cubicBezTo>
                <a:cubicBezTo>
                  <a:pt x="3468634" y="4249797"/>
                  <a:pt x="3466377" y="4248605"/>
                  <a:pt x="3464380" y="4248605"/>
                </a:cubicBezTo>
                <a:close/>
                <a:moveTo>
                  <a:pt x="7335088" y="2613537"/>
                </a:moveTo>
                <a:cubicBezTo>
                  <a:pt x="7416670" y="2613537"/>
                  <a:pt x="7481280" y="2640779"/>
                  <a:pt x="7528918" y="2695262"/>
                </a:cubicBezTo>
                <a:cubicBezTo>
                  <a:pt x="7576555" y="2749745"/>
                  <a:pt x="7600374" y="2836035"/>
                  <a:pt x="7600374" y="2954130"/>
                </a:cubicBezTo>
                <a:cubicBezTo>
                  <a:pt x="7600374" y="3094475"/>
                  <a:pt x="7577553" y="3191746"/>
                  <a:pt x="7531913" y="3245945"/>
                </a:cubicBezTo>
                <a:cubicBezTo>
                  <a:pt x="7486272" y="3300143"/>
                  <a:pt x="7421805" y="3327242"/>
                  <a:pt x="7338511" y="3327242"/>
                </a:cubicBezTo>
                <a:cubicBezTo>
                  <a:pt x="7257498" y="3327242"/>
                  <a:pt x="7193459" y="3299572"/>
                  <a:pt x="7146392" y="3244233"/>
                </a:cubicBezTo>
                <a:cubicBezTo>
                  <a:pt x="7099325" y="3188894"/>
                  <a:pt x="7075792" y="3097898"/>
                  <a:pt x="7075792" y="2971245"/>
                </a:cubicBezTo>
                <a:cubicBezTo>
                  <a:pt x="7075792" y="2843451"/>
                  <a:pt x="7099468" y="2751885"/>
                  <a:pt x="7146820" y="2696546"/>
                </a:cubicBezTo>
                <a:cubicBezTo>
                  <a:pt x="7194172" y="2641207"/>
                  <a:pt x="7256928" y="2613537"/>
                  <a:pt x="7335088" y="2613537"/>
                </a:cubicBezTo>
                <a:close/>
                <a:moveTo>
                  <a:pt x="9850729" y="2341404"/>
                </a:moveTo>
                <a:lnTo>
                  <a:pt x="9850729" y="3595951"/>
                </a:lnTo>
                <a:lnTo>
                  <a:pt x="10908451" y="3595951"/>
                </a:lnTo>
                <a:lnTo>
                  <a:pt x="10908451" y="3311838"/>
                </a:lnTo>
                <a:lnTo>
                  <a:pt x="10239245" y="3311838"/>
                </a:lnTo>
                <a:lnTo>
                  <a:pt x="10239245" y="3064523"/>
                </a:lnTo>
                <a:lnTo>
                  <a:pt x="10842557" y="3064523"/>
                </a:lnTo>
                <a:lnTo>
                  <a:pt x="10842557" y="2808651"/>
                </a:lnTo>
                <a:lnTo>
                  <a:pt x="10239245" y="2808651"/>
                </a:lnTo>
                <a:lnTo>
                  <a:pt x="10239245" y="2609258"/>
                </a:lnTo>
                <a:lnTo>
                  <a:pt x="10889624" y="2609258"/>
                </a:lnTo>
                <a:lnTo>
                  <a:pt x="10889624" y="2341404"/>
                </a:lnTo>
                <a:close/>
                <a:moveTo>
                  <a:pt x="8189956" y="2341404"/>
                </a:moveTo>
                <a:lnTo>
                  <a:pt x="8189956" y="3595951"/>
                </a:lnTo>
                <a:lnTo>
                  <a:pt x="8507444" y="3595951"/>
                </a:lnTo>
                <a:lnTo>
                  <a:pt x="8507444" y="2639210"/>
                </a:lnTo>
                <a:lnTo>
                  <a:pt x="8751616" y="3595951"/>
                </a:lnTo>
                <a:lnTo>
                  <a:pt x="9038992" y="3595951"/>
                </a:lnTo>
                <a:lnTo>
                  <a:pt x="9283620" y="2639210"/>
                </a:lnTo>
                <a:lnTo>
                  <a:pt x="9283620" y="3595951"/>
                </a:lnTo>
                <a:lnTo>
                  <a:pt x="9601107" y="3595951"/>
                </a:lnTo>
                <a:lnTo>
                  <a:pt x="9601107" y="2341404"/>
                </a:lnTo>
                <a:lnTo>
                  <a:pt x="9091595" y="2341404"/>
                </a:lnTo>
                <a:lnTo>
                  <a:pt x="8896388" y="3104744"/>
                </a:lnTo>
                <a:lnTo>
                  <a:pt x="8699776" y="2341404"/>
                </a:lnTo>
                <a:close/>
                <a:moveTo>
                  <a:pt x="4231835" y="2341404"/>
                </a:moveTo>
                <a:lnTo>
                  <a:pt x="4231835" y="3595951"/>
                </a:lnTo>
                <a:lnTo>
                  <a:pt x="5224519" y="3595951"/>
                </a:lnTo>
                <a:lnTo>
                  <a:pt x="5224519" y="3287021"/>
                </a:lnTo>
                <a:lnTo>
                  <a:pt x="4619495" y="3287021"/>
                </a:lnTo>
                <a:lnTo>
                  <a:pt x="4619495" y="2341404"/>
                </a:lnTo>
                <a:close/>
                <a:moveTo>
                  <a:pt x="2964155" y="2341404"/>
                </a:moveTo>
                <a:lnTo>
                  <a:pt x="2964155" y="3595951"/>
                </a:lnTo>
                <a:lnTo>
                  <a:pt x="4021876" y="3595951"/>
                </a:lnTo>
                <a:lnTo>
                  <a:pt x="4021876" y="3311838"/>
                </a:lnTo>
                <a:lnTo>
                  <a:pt x="3352671" y="3311838"/>
                </a:lnTo>
                <a:lnTo>
                  <a:pt x="3352671" y="3064523"/>
                </a:lnTo>
                <a:lnTo>
                  <a:pt x="3955983" y="3064523"/>
                </a:lnTo>
                <a:lnTo>
                  <a:pt x="3955983" y="2808651"/>
                </a:lnTo>
                <a:lnTo>
                  <a:pt x="3352671" y="2808651"/>
                </a:lnTo>
                <a:lnTo>
                  <a:pt x="3352671" y="2609258"/>
                </a:lnTo>
                <a:lnTo>
                  <a:pt x="4003050" y="2609258"/>
                </a:lnTo>
                <a:lnTo>
                  <a:pt x="4003050" y="2341404"/>
                </a:lnTo>
                <a:close/>
                <a:moveTo>
                  <a:pt x="1083191" y="2341404"/>
                </a:moveTo>
                <a:lnTo>
                  <a:pt x="1362303" y="3595951"/>
                </a:lnTo>
                <a:lnTo>
                  <a:pt x="1742448" y="3595951"/>
                </a:lnTo>
                <a:lnTo>
                  <a:pt x="1961630" y="2806083"/>
                </a:lnTo>
                <a:lnTo>
                  <a:pt x="2181668" y="3595951"/>
                </a:lnTo>
                <a:lnTo>
                  <a:pt x="2561813" y="3595951"/>
                </a:lnTo>
                <a:lnTo>
                  <a:pt x="2838358" y="2341404"/>
                </a:lnTo>
                <a:lnTo>
                  <a:pt x="2472065" y="2341404"/>
                </a:lnTo>
                <a:lnTo>
                  <a:pt x="2339355" y="3042795"/>
                </a:lnTo>
                <a:lnTo>
                  <a:pt x="2144857" y="2341404"/>
                </a:lnTo>
                <a:lnTo>
                  <a:pt x="1777975" y="2341404"/>
                </a:lnTo>
                <a:lnTo>
                  <a:pt x="1583958" y="3043731"/>
                </a:lnTo>
                <a:lnTo>
                  <a:pt x="1451395" y="2341404"/>
                </a:lnTo>
                <a:close/>
                <a:moveTo>
                  <a:pt x="7335943" y="2320011"/>
                </a:moveTo>
                <a:cubicBezTo>
                  <a:pt x="7132272" y="2320011"/>
                  <a:pt x="6973385" y="2377061"/>
                  <a:pt x="6859284" y="2491163"/>
                </a:cubicBezTo>
                <a:cubicBezTo>
                  <a:pt x="6745182" y="2605265"/>
                  <a:pt x="6688132" y="2764721"/>
                  <a:pt x="6688132" y="2969534"/>
                </a:cubicBezTo>
                <a:cubicBezTo>
                  <a:pt x="6688132" y="3116154"/>
                  <a:pt x="6716942" y="3238243"/>
                  <a:pt x="6774564" y="3335800"/>
                </a:cubicBezTo>
                <a:cubicBezTo>
                  <a:pt x="6832185" y="3433356"/>
                  <a:pt x="6907349" y="3504670"/>
                  <a:pt x="7000057" y="3549740"/>
                </a:cubicBezTo>
                <a:cubicBezTo>
                  <a:pt x="7092764" y="3594810"/>
                  <a:pt x="7209861" y="3617345"/>
                  <a:pt x="7351347" y="3617345"/>
                </a:cubicBezTo>
                <a:cubicBezTo>
                  <a:pt x="7490551" y="3617345"/>
                  <a:pt x="7606792" y="3591245"/>
                  <a:pt x="7700070" y="3539043"/>
                </a:cubicBezTo>
                <a:cubicBezTo>
                  <a:pt x="7793348" y="3486842"/>
                  <a:pt x="7864661" y="3413817"/>
                  <a:pt x="7914011" y="3319968"/>
                </a:cubicBezTo>
                <a:cubicBezTo>
                  <a:pt x="7963359" y="3226120"/>
                  <a:pt x="7988034" y="3105885"/>
                  <a:pt x="7988034" y="2959265"/>
                </a:cubicBezTo>
                <a:cubicBezTo>
                  <a:pt x="7988034" y="2757305"/>
                  <a:pt x="7931554" y="2600272"/>
                  <a:pt x="7818593" y="2488168"/>
                </a:cubicBezTo>
                <a:cubicBezTo>
                  <a:pt x="7705633" y="2376063"/>
                  <a:pt x="7544749" y="2320011"/>
                  <a:pt x="7335943" y="2320011"/>
                </a:cubicBezTo>
                <a:close/>
                <a:moveTo>
                  <a:pt x="5963599" y="2320011"/>
                </a:moveTo>
                <a:cubicBezTo>
                  <a:pt x="5761640" y="2320011"/>
                  <a:pt x="5605463" y="2375742"/>
                  <a:pt x="5495070" y="2487205"/>
                </a:cubicBezTo>
                <a:cubicBezTo>
                  <a:pt x="5384677" y="2598668"/>
                  <a:pt x="5329480" y="2758160"/>
                  <a:pt x="5329480" y="2965683"/>
                </a:cubicBezTo>
                <a:cubicBezTo>
                  <a:pt x="5329480" y="3121333"/>
                  <a:pt x="5360858" y="3249045"/>
                  <a:pt x="5423614" y="3348817"/>
                </a:cubicBezTo>
                <a:cubicBezTo>
                  <a:pt x="5486370" y="3448589"/>
                  <a:pt x="5560964" y="3518286"/>
                  <a:pt x="5647396" y="3557910"/>
                </a:cubicBezTo>
                <a:cubicBezTo>
                  <a:pt x="5733828" y="3597533"/>
                  <a:pt x="5845220" y="3617345"/>
                  <a:pt x="5981570" y="3617345"/>
                </a:cubicBezTo>
                <a:cubicBezTo>
                  <a:pt x="6093961" y="3617345"/>
                  <a:pt x="6186525" y="3601086"/>
                  <a:pt x="6259265" y="3568567"/>
                </a:cubicBezTo>
                <a:cubicBezTo>
                  <a:pt x="6332005" y="3536048"/>
                  <a:pt x="6392906" y="3487840"/>
                  <a:pt x="6441970" y="3423943"/>
                </a:cubicBezTo>
                <a:cubicBezTo>
                  <a:pt x="6491034" y="3360046"/>
                  <a:pt x="6526976" y="3280460"/>
                  <a:pt x="6549796" y="3185186"/>
                </a:cubicBezTo>
                <a:lnTo>
                  <a:pt x="6210059" y="3082494"/>
                </a:lnTo>
                <a:cubicBezTo>
                  <a:pt x="6192943" y="3161795"/>
                  <a:pt x="6165417" y="3222269"/>
                  <a:pt x="6127478" y="3263916"/>
                </a:cubicBezTo>
                <a:cubicBezTo>
                  <a:pt x="6089539" y="3305563"/>
                  <a:pt x="6033486" y="3326386"/>
                  <a:pt x="5959321" y="3326386"/>
                </a:cubicBezTo>
                <a:cubicBezTo>
                  <a:pt x="5882873" y="3326386"/>
                  <a:pt x="5823540" y="3300602"/>
                  <a:pt x="5781322" y="3249033"/>
                </a:cubicBezTo>
                <a:cubicBezTo>
                  <a:pt x="5739105" y="3197465"/>
                  <a:pt x="5717996" y="3102159"/>
                  <a:pt x="5717996" y="2963116"/>
                </a:cubicBezTo>
                <a:cubicBezTo>
                  <a:pt x="5717996" y="2850868"/>
                  <a:pt x="5735682" y="2768532"/>
                  <a:pt x="5771053" y="2716108"/>
                </a:cubicBezTo>
                <a:cubicBezTo>
                  <a:pt x="5817835" y="2645445"/>
                  <a:pt x="5885155" y="2610114"/>
                  <a:pt x="5973013" y="2610114"/>
                </a:cubicBezTo>
                <a:cubicBezTo>
                  <a:pt x="6011807" y="2610114"/>
                  <a:pt x="6046894" y="2618101"/>
                  <a:pt x="6078271" y="2634075"/>
                </a:cubicBezTo>
                <a:cubicBezTo>
                  <a:pt x="6109649" y="2650049"/>
                  <a:pt x="6136178" y="2672870"/>
                  <a:pt x="6157857" y="2702536"/>
                </a:cubicBezTo>
                <a:cubicBezTo>
                  <a:pt x="6170979" y="2720222"/>
                  <a:pt x="6183530" y="2748177"/>
                  <a:pt x="6195511" y="2786401"/>
                </a:cubicBezTo>
                <a:lnTo>
                  <a:pt x="6537815" y="2710238"/>
                </a:lnTo>
                <a:cubicBezTo>
                  <a:pt x="6493886" y="2577880"/>
                  <a:pt x="6426709" y="2479753"/>
                  <a:pt x="6336284" y="2415856"/>
                </a:cubicBezTo>
                <a:cubicBezTo>
                  <a:pt x="6245858" y="2351959"/>
                  <a:pt x="6121630" y="2320011"/>
                  <a:pt x="5963599" y="2320011"/>
                </a:cubicBezTo>
                <a:close/>
                <a:moveTo>
                  <a:pt x="0" y="0"/>
                </a:moveTo>
                <a:lnTo>
                  <a:pt x="12192000" y="0"/>
                </a:lnTo>
                <a:lnTo>
                  <a:pt x="12192000" y="6858000"/>
                </a:lnTo>
                <a:lnTo>
                  <a:pt x="0" y="6858000"/>
                </a:lnTo>
                <a:close/>
              </a:path>
            </a:pathLst>
          </a:custGeom>
          <a:ln>
            <a:noFill/>
          </a:ln>
        </p:spPr>
      </p:pic>
      <p:sp>
        <p:nvSpPr>
          <p:cNvPr id="22" name="Rectangle 21">
            <a:extLst>
              <a:ext uri="{FF2B5EF4-FFF2-40B4-BE49-F238E27FC236}">
                <a16:creationId xmlns:a16="http://schemas.microsoft.com/office/drawing/2014/main" id="{4366FC2D-466D-39C9-2619-4C884B0D4F71}"/>
              </a:ext>
            </a:extLst>
          </p:cNvPr>
          <p:cNvSpPr/>
          <p:nvPr/>
        </p:nvSpPr>
        <p:spPr>
          <a:xfrm>
            <a:off x="12785557" y="1515979"/>
            <a:ext cx="216569" cy="31282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34C6B6C-013C-0DCF-17B2-E93A66E95DE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286" r="36286"/>
          <a:stretch/>
        </p:blipFill>
        <p:spPr>
          <a:xfrm>
            <a:off x="9610751" y="-380870"/>
            <a:ext cx="2198383" cy="2198383"/>
          </a:xfrm>
          <a:prstGeom prst="rect">
            <a:avLst/>
          </a:prstGeom>
          <a:effectLst/>
        </p:spPr>
      </p:pic>
      <p:sp>
        <p:nvSpPr>
          <p:cNvPr id="24" name="TextBox 23">
            <a:extLst>
              <a:ext uri="{FF2B5EF4-FFF2-40B4-BE49-F238E27FC236}">
                <a16:creationId xmlns:a16="http://schemas.microsoft.com/office/drawing/2014/main" id="{4D7AE057-B7AA-D655-B8C1-3318D114F56D}"/>
              </a:ext>
            </a:extLst>
          </p:cNvPr>
          <p:cNvSpPr txBox="1"/>
          <p:nvPr/>
        </p:nvSpPr>
        <p:spPr>
          <a:xfrm>
            <a:off x="1684422" y="5438274"/>
            <a:ext cx="10966923" cy="523220"/>
          </a:xfrm>
          <a:prstGeom prst="rect">
            <a:avLst/>
          </a:prstGeom>
          <a:noFill/>
        </p:spPr>
        <p:txBody>
          <a:bodyPr wrap="square" rtlCol="0">
            <a:spAutoFit/>
          </a:bodyPr>
          <a:lstStyle/>
          <a:p>
            <a:r>
              <a:rPr lang="en-US" sz="2800" dirty="0">
                <a:effectLst>
                  <a:reflection blurRad="6350" stA="55000" endA="300" endPos="45500" dir="5400000" sy="-100000" algn="bl" rotWithShape="0"/>
                </a:effectLst>
                <a:latin typeface="Cascadia Mono SemiBold" panose="020B0609020000020004" pitchFamily="49" charset="0"/>
                <a:cs typeface="Cascadia Mono SemiBold" panose="020B0609020000020004" pitchFamily="49" charset="0"/>
              </a:rPr>
              <a:t>Risk Prediction of Survival of a Shipwreck</a:t>
            </a:r>
          </a:p>
        </p:txBody>
      </p:sp>
    </p:spTree>
    <p:extLst>
      <p:ext uri="{BB962C8B-B14F-4D97-AF65-F5344CB8AC3E}">
        <p14:creationId xmlns:p14="http://schemas.microsoft.com/office/powerpoint/2010/main" val="186407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1125 0 L -1.00261 0 " pathEditMode="relative" rAng="0" ptsTypes="AA">
                                      <p:cBhvr>
                                        <p:cTn id="6" dur="6000" fill="hold"/>
                                        <p:tgtEl>
                                          <p:spTgt spid="19"/>
                                        </p:tgtEl>
                                        <p:attrNameLst>
                                          <p:attrName>ppt_x</p:attrName>
                                          <p:attrName>ppt_y</p:attrName>
                                        </p:attrNameLst>
                                      </p:cBhvr>
                                      <p:rCtr x="-55755" y="0"/>
                                    </p:animMotion>
                                  </p:childTnLst>
                                </p:cTn>
                              </p:par>
                              <p:par>
                                <p:cTn id="7" presetID="35" presetClass="path" presetSubtype="0" accel="50000" decel="50000" fill="hold" grpId="0" nodeType="withEffect">
                                  <p:stCondLst>
                                    <p:cond delay="0"/>
                                  </p:stCondLst>
                                  <p:childTnLst>
                                    <p:animMotion origin="layout" path="M -2.08333E-6 -4.07407E-6 L -1 0.01412 " pathEditMode="relative" rAng="0" ptsTypes="AA">
                                      <p:cBhvr>
                                        <p:cTn id="8" dur="6000" fill="hold"/>
                                        <p:tgtEl>
                                          <p:spTgt spid="22"/>
                                        </p:tgtEl>
                                        <p:attrNameLst>
                                          <p:attrName>ppt_x</p:attrName>
                                          <p:attrName>ppt_y</p:attrName>
                                        </p:attrNameLst>
                                      </p:cBhvr>
                                      <p:rCtr x="-50000"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078219"/>
            <a:ext cx="10323871" cy="1347805"/>
          </a:xfrm>
          <a:prstGeom prst="rect">
            <a:avLst/>
          </a:prstGeom>
          <a:noFill/>
          <a:ln>
            <a:noFill/>
          </a:ln>
        </p:spPr>
        <p:txBody>
          <a:bodyPr wrap="square" rtlCol="0">
            <a:spAutoFit/>
          </a:bodyPr>
          <a:lstStyle/>
          <a:p>
            <a:pPr marL="0" marR="0" algn="just">
              <a:lnSpc>
                <a:spcPct val="115000"/>
              </a:lnSpc>
              <a:spcBef>
                <a:spcPts val="0"/>
              </a:spcBef>
              <a:spcAft>
                <a:spcPts val="1000"/>
              </a:spcAft>
            </a:pP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Comparing the bar graph and pie chart allows for different interpretations of the distribution of passenger survival count. The bar graph provides a clear visual comparison of counts, while the pie chart emphasizes the proportions of individuals who survived and not survived relative to the total population</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From these visualizations, it is evident that a significant number of passengers did not survive.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pic>
        <p:nvPicPr>
          <p:cNvPr id="16" name="Picture 15" descr="A graph of a graph of survival">
            <a:extLst>
              <a:ext uri="{FF2B5EF4-FFF2-40B4-BE49-F238E27FC236}">
                <a16:creationId xmlns:a16="http://schemas.microsoft.com/office/drawing/2014/main" id="{2EC57864-8E15-A6DE-04C4-D52C90EC2C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6722" y="1549575"/>
            <a:ext cx="6918553" cy="2894593"/>
          </a:xfrm>
          <a:prstGeom prst="rect">
            <a:avLst/>
          </a:prstGeom>
        </p:spPr>
      </p:pic>
    </p:spTree>
    <p:extLst>
      <p:ext uri="{BB962C8B-B14F-4D97-AF65-F5344CB8AC3E}">
        <p14:creationId xmlns:p14="http://schemas.microsoft.com/office/powerpoint/2010/main" val="410824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078219"/>
            <a:ext cx="9974827" cy="1666354"/>
          </a:xfrm>
          <a:prstGeom prst="rect">
            <a:avLst/>
          </a:prstGeom>
          <a:noFill/>
          <a:ln>
            <a:noFill/>
          </a:ln>
        </p:spPr>
        <p:txBody>
          <a:bodyPr wrap="square" rtlCol="0">
            <a:spAutoFit/>
          </a:bodyPr>
          <a:lstStyle/>
          <a:p>
            <a:pPr marL="0" marR="0" algn="just">
              <a:lnSpc>
                <a:spcPct val="115000"/>
              </a:lnSpc>
              <a:spcBef>
                <a:spcPts val="0"/>
              </a:spcBef>
              <a:spcAft>
                <a:spcPts val="10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Visualization of age in the context of passenger survival analysis serves as a fundamental aspect of data exploration and understanding. Through various visualization techniques such as histograms, dot plots, and density plots, we can gain valuable insights into the distribution of age and its relationship with survival outcomes.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Our analysis reveals that a significant number of passengers are between the ages of 20 and 40, highlighting a key demographic in the dataset.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pic>
        <p:nvPicPr>
          <p:cNvPr id="3" name="Picture 2" descr="A diagram of age distribution">
            <a:extLst>
              <a:ext uri="{FF2B5EF4-FFF2-40B4-BE49-F238E27FC236}">
                <a16:creationId xmlns:a16="http://schemas.microsoft.com/office/drawing/2014/main" id="{C67199C2-4750-93BA-1933-77D180C63D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1474" y="1061609"/>
            <a:ext cx="6291804" cy="3634442"/>
          </a:xfrm>
          <a:prstGeom prst="rect">
            <a:avLst/>
          </a:prstGeom>
        </p:spPr>
      </p:pic>
    </p:spTree>
    <p:extLst>
      <p:ext uri="{BB962C8B-B14F-4D97-AF65-F5344CB8AC3E}">
        <p14:creationId xmlns:p14="http://schemas.microsoft.com/office/powerpoint/2010/main" val="2898308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078219"/>
            <a:ext cx="9974827" cy="1200329"/>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pie chart &amp; bar chart provides a simple and intuitive representation of the proportion of male and female passengers. We can take gender status and their count, offering a better understanding of its impact on passenger survival.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From these visualizations, it is clear that there were many male passengers on the boat</a:t>
            </a:r>
            <a:endPar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endParaRP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pic>
        <p:nvPicPr>
          <p:cNvPr id="3" name="Picture 2" descr="A chart of gender and pie chart of gender">
            <a:extLst>
              <a:ext uri="{FF2B5EF4-FFF2-40B4-BE49-F238E27FC236}">
                <a16:creationId xmlns:a16="http://schemas.microsoft.com/office/drawing/2014/main" id="{B9A552AC-38C7-C6A0-6824-08E37F76D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82778" y="1061609"/>
            <a:ext cx="6897063" cy="3600953"/>
          </a:xfrm>
          <a:prstGeom prst="rect">
            <a:avLst/>
          </a:prstGeom>
        </p:spPr>
      </p:pic>
    </p:spTree>
    <p:extLst>
      <p:ext uri="{BB962C8B-B14F-4D97-AF65-F5344CB8AC3E}">
        <p14:creationId xmlns:p14="http://schemas.microsoft.com/office/powerpoint/2010/main" val="91241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078219"/>
            <a:ext cx="10117393" cy="646331"/>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 conclusion drawn from this analysis is that there were many more males overall, but a notable proportion of the male passengers didn’t survive compared to the female passengers</a:t>
            </a:r>
            <a:endPar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endParaRP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pic>
        <p:nvPicPr>
          <p:cNvPr id="2" name="Picture 1">
            <a:extLst>
              <a:ext uri="{FF2B5EF4-FFF2-40B4-BE49-F238E27FC236}">
                <a16:creationId xmlns:a16="http://schemas.microsoft.com/office/drawing/2014/main" id="{97607985-14A1-F317-0F59-687D657AC176}"/>
              </a:ext>
            </a:extLst>
          </p:cNvPr>
          <p:cNvPicPr>
            <a:picLocks noChangeAspect="1"/>
          </p:cNvPicPr>
          <p:nvPr/>
        </p:nvPicPr>
        <p:blipFill>
          <a:blip r:embed="rId10"/>
          <a:stretch>
            <a:fillRect/>
          </a:stretch>
        </p:blipFill>
        <p:spPr>
          <a:xfrm>
            <a:off x="2536723" y="1207568"/>
            <a:ext cx="6858000" cy="3291201"/>
          </a:xfrm>
          <a:prstGeom prst="rect">
            <a:avLst/>
          </a:prstGeom>
        </p:spPr>
      </p:pic>
    </p:spTree>
    <p:extLst>
      <p:ext uri="{BB962C8B-B14F-4D97-AF65-F5344CB8AC3E}">
        <p14:creationId xmlns:p14="http://schemas.microsoft.com/office/powerpoint/2010/main" val="483442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078219"/>
            <a:ext cx="9974827" cy="1666354"/>
          </a:xfrm>
          <a:prstGeom prst="rect">
            <a:avLst/>
          </a:prstGeom>
          <a:noFill/>
          <a:ln>
            <a:noFill/>
          </a:ln>
        </p:spPr>
        <p:txBody>
          <a:bodyPr wrap="square" rtlCol="0">
            <a:spAutoFit/>
          </a:bodyPr>
          <a:lstStyle/>
          <a:p>
            <a:pPr marL="0" marR="0" algn="just">
              <a:lnSpc>
                <a:spcPct val="115000"/>
              </a:lnSpc>
              <a:spcBef>
                <a:spcPts val="0"/>
              </a:spcBef>
              <a:spcAft>
                <a:spcPts val="10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histogram and the density plot show the passenger count and density in each passenger class. According to the graph we can see that there are approximately 300 passengers in the 1</a:t>
            </a:r>
            <a:r>
              <a:rPr lang="en-US" sz="18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class, 250 passengers in the 2</a:t>
            </a:r>
            <a:r>
              <a:rPr lang="en-US" sz="18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nd</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class and 700 passengers in the 3</a:t>
            </a:r>
            <a:r>
              <a:rPr lang="en-US" sz="18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rd</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class.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 largest number of passengers are in the 3</a:t>
            </a:r>
            <a:r>
              <a:rPr lang="en-US" sz="1800" baseline="30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rd</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class. In the density plot we can see the highest peak is in the 3</a:t>
            </a:r>
            <a:r>
              <a:rPr lang="en-US" sz="1800" baseline="30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rd</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class indicating the high concentration of passengers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pic>
        <p:nvPicPr>
          <p:cNvPr id="3" name="Picture 2" descr="A graph of a passenger class">
            <a:extLst>
              <a:ext uri="{FF2B5EF4-FFF2-40B4-BE49-F238E27FC236}">
                <a16:creationId xmlns:a16="http://schemas.microsoft.com/office/drawing/2014/main" id="{029C8E92-E64C-A4A8-B302-B9CF0EDE3E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4975" y="948783"/>
            <a:ext cx="5984025" cy="3713164"/>
          </a:xfrm>
          <a:prstGeom prst="rect">
            <a:avLst/>
          </a:prstGeom>
        </p:spPr>
      </p:pic>
    </p:spTree>
    <p:extLst>
      <p:ext uri="{BB962C8B-B14F-4D97-AF65-F5344CB8AC3E}">
        <p14:creationId xmlns:p14="http://schemas.microsoft.com/office/powerpoint/2010/main" val="17981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18724" y="213857"/>
            <a:ext cx="776748" cy="776748"/>
          </a:xfrm>
          <a:prstGeom prst="rect">
            <a:avLst/>
          </a:prstGeom>
        </p:spPr>
      </p:pic>
      <p:pic>
        <p:nvPicPr>
          <p:cNvPr id="13" name="Picture 12" descr="A diagram of a graph">
            <a:extLst>
              <a:ext uri="{FF2B5EF4-FFF2-40B4-BE49-F238E27FC236}">
                <a16:creationId xmlns:a16="http://schemas.microsoft.com/office/drawing/2014/main" id="{10DECFF6-0F26-E546-6EE8-E0E380296C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9942" y="1035373"/>
            <a:ext cx="7082735" cy="3922998"/>
          </a:xfrm>
          <a:prstGeom prst="rect">
            <a:avLst/>
          </a:prstGeom>
        </p:spPr>
      </p:pic>
      <p:sp>
        <p:nvSpPr>
          <p:cNvPr id="14" name="TextBox 13">
            <a:extLst>
              <a:ext uri="{FF2B5EF4-FFF2-40B4-BE49-F238E27FC236}">
                <a16:creationId xmlns:a16="http://schemas.microsoft.com/office/drawing/2014/main" id="{671CE973-9E15-F56F-F415-542259F0066C}"/>
              </a:ext>
            </a:extLst>
          </p:cNvPr>
          <p:cNvSpPr txBox="1"/>
          <p:nvPr/>
        </p:nvSpPr>
        <p:spPr>
          <a:xfrm>
            <a:off x="1108585" y="5360962"/>
            <a:ext cx="9974827" cy="1029256"/>
          </a:xfrm>
          <a:prstGeom prst="rect">
            <a:avLst/>
          </a:prstGeom>
          <a:noFill/>
          <a:ln>
            <a:noFill/>
          </a:ln>
        </p:spPr>
        <p:txBody>
          <a:bodyPr wrap="square" rtlCol="0">
            <a:spAutoFit/>
          </a:bodyPr>
          <a:lstStyle/>
          <a:p>
            <a:pPr marL="0" marR="0" algn="just">
              <a:lnSpc>
                <a:spcPct val="115000"/>
              </a:lnSpc>
              <a:spcBef>
                <a:spcPts val="0"/>
              </a:spcBef>
              <a:spcAft>
                <a:spcPts val="10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These graphs show that the age was a huge factor when considering about the passenger survival.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In these graphs we can see the younger passengers were able to survive more than the older passengers showing that the age is an important factor in this kind of an incident.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7036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200139"/>
            <a:ext cx="9974827" cy="1347805"/>
          </a:xfrm>
          <a:prstGeom prst="rect">
            <a:avLst/>
          </a:prstGeom>
          <a:noFill/>
          <a:ln>
            <a:noFill/>
          </a:ln>
        </p:spPr>
        <p:txBody>
          <a:bodyPr wrap="square" rtlCol="0">
            <a:spAutoFit/>
          </a:bodyPr>
          <a:lstStyle/>
          <a:p>
            <a:pPr marL="0" marR="0" algn="just">
              <a:lnSpc>
                <a:spcPct val="115000"/>
              </a:lnSpc>
              <a:spcBef>
                <a:spcPts val="0"/>
              </a:spcBef>
              <a:spcAft>
                <a:spcPts val="10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this context of passenger class, the bar graph will display the proportions of passengers who survived and not survived based on passenger class. By using this bar graph, we can get a visual idea about the effectiveness in passenger class in passenger survival.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 conclusion drawn from this analysis is that a lot of passengers in third class did not survive.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pic>
        <p:nvPicPr>
          <p:cNvPr id="3" name="Picture 2" descr="A graph of a number of people">
            <a:extLst>
              <a:ext uri="{FF2B5EF4-FFF2-40B4-BE49-F238E27FC236}">
                <a16:creationId xmlns:a16="http://schemas.microsoft.com/office/drawing/2014/main" id="{8B08AF8F-BD34-0F0F-3D87-9D0B43721C1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70437" y="995327"/>
            <a:ext cx="7851123" cy="4082891"/>
          </a:xfrm>
          <a:prstGeom prst="rect">
            <a:avLst/>
          </a:prstGeom>
        </p:spPr>
      </p:pic>
    </p:spTree>
    <p:extLst>
      <p:ext uri="{BB962C8B-B14F-4D97-AF65-F5344CB8AC3E}">
        <p14:creationId xmlns:p14="http://schemas.microsoft.com/office/powerpoint/2010/main" val="16103452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078219"/>
            <a:ext cx="9974827" cy="1666354"/>
          </a:xfrm>
          <a:prstGeom prst="rect">
            <a:avLst/>
          </a:prstGeom>
          <a:noFill/>
          <a:ln>
            <a:noFill/>
          </a:ln>
        </p:spPr>
        <p:txBody>
          <a:bodyPr wrap="square" rtlCol="0">
            <a:spAutoFit/>
          </a:bodyPr>
          <a:lstStyle/>
          <a:p>
            <a:pPr marL="0" marR="0" algn="just">
              <a:lnSpc>
                <a:spcPct val="115000"/>
              </a:lnSpc>
              <a:spcBef>
                <a:spcPts val="0"/>
              </a:spcBef>
              <a:spcAft>
                <a:spcPts val="10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box plot and the strip chart compare the passenger class and the age variables. By analyzing the box plot we can interpret that the 1</a:t>
            </a:r>
            <a:r>
              <a:rPr lang="en-US" sz="18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class median age is higher compared to other classes.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This shows the socio-economic difference meaning wealthier passengers are older and occupying the 1</a:t>
            </a:r>
            <a:r>
              <a:rPr lang="en-US" sz="1800" baseline="30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st</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class.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strip chart shows the distribution of the age across a wider range to show more diversity. And show more younger passengers were occupying the 3</a:t>
            </a:r>
            <a:r>
              <a:rPr lang="en-US" sz="18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rd</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class.</a:t>
            </a: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pic>
        <p:nvPicPr>
          <p:cNvPr id="8" name="Picture 7" descr="A screenshot of a graph&#10;&#10;Description automatically generated">
            <a:extLst>
              <a:ext uri="{FF2B5EF4-FFF2-40B4-BE49-F238E27FC236}">
                <a16:creationId xmlns:a16="http://schemas.microsoft.com/office/drawing/2014/main" id="{094B5463-C384-53C8-656A-81C00FB4D5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7156" y="915525"/>
            <a:ext cx="6976411" cy="4013334"/>
          </a:xfrm>
          <a:prstGeom prst="rect">
            <a:avLst/>
          </a:prstGeom>
        </p:spPr>
      </p:pic>
    </p:spTree>
    <p:extLst>
      <p:ext uri="{BB962C8B-B14F-4D97-AF65-F5344CB8AC3E}">
        <p14:creationId xmlns:p14="http://schemas.microsoft.com/office/powerpoint/2010/main" val="25237788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078219"/>
            <a:ext cx="9974827" cy="1347805"/>
          </a:xfrm>
          <a:prstGeom prst="rect">
            <a:avLst/>
          </a:prstGeom>
          <a:noFill/>
          <a:ln>
            <a:noFill/>
          </a:ln>
        </p:spPr>
        <p:txBody>
          <a:bodyPr wrap="square" rtlCol="0">
            <a:spAutoFit/>
          </a:bodyPr>
          <a:lstStyle/>
          <a:p>
            <a:pPr marL="0" marR="0" algn="just">
              <a:lnSpc>
                <a:spcPct val="115000"/>
              </a:lnSpc>
              <a:spcBef>
                <a:spcPts val="0"/>
              </a:spcBef>
              <a:spcAft>
                <a:spcPts val="10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scatter plot shows the age distribution in the 1</a:t>
            </a:r>
            <a:r>
              <a:rPr lang="en-US" sz="18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passenger class. By using this graph, we can analyze the age of the passengers in the 1</a:t>
            </a:r>
            <a:r>
              <a:rPr lang="en-US" sz="18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class and see which age group passengers survived and not survived.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 conclusion drawn from this analysis is that many passengers in the 1st class survived compared to the overall number of 1st class passengers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pic>
        <p:nvPicPr>
          <p:cNvPr id="3" name="Picture 2" descr="A white grid with blue dots and black text&#10;&#10;Description automatically generated">
            <a:extLst>
              <a:ext uri="{FF2B5EF4-FFF2-40B4-BE49-F238E27FC236}">
                <a16:creationId xmlns:a16="http://schemas.microsoft.com/office/drawing/2014/main" id="{D46C683A-B4F0-7B57-7067-9F6E788C4E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7409" y="1061609"/>
            <a:ext cx="7887801" cy="3715268"/>
          </a:xfrm>
          <a:prstGeom prst="rect">
            <a:avLst/>
          </a:prstGeom>
        </p:spPr>
      </p:pic>
    </p:spTree>
    <p:extLst>
      <p:ext uri="{BB962C8B-B14F-4D97-AF65-F5344CB8AC3E}">
        <p14:creationId xmlns:p14="http://schemas.microsoft.com/office/powerpoint/2010/main" val="416314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078219"/>
            <a:ext cx="9974827" cy="1347805"/>
          </a:xfrm>
          <a:prstGeom prst="rect">
            <a:avLst/>
          </a:prstGeom>
          <a:noFill/>
          <a:ln>
            <a:noFill/>
          </a:ln>
        </p:spPr>
        <p:txBody>
          <a:bodyPr wrap="square" rtlCol="0">
            <a:spAutoFit/>
          </a:bodyPr>
          <a:lstStyle/>
          <a:p>
            <a:pPr marL="0" marR="0" algn="just">
              <a:lnSpc>
                <a:spcPct val="115000"/>
              </a:lnSpc>
              <a:spcBef>
                <a:spcPts val="0"/>
              </a:spcBef>
              <a:spcAft>
                <a:spcPts val="10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scatter plot shows the age distribution in the 2</a:t>
            </a:r>
            <a:r>
              <a:rPr lang="en-US" baseline="30000" dirty="0">
                <a:solidFill>
                  <a:schemeClr val="bg1"/>
                </a:solidFill>
                <a:latin typeface="Calibri" panose="020F0502020204030204" pitchFamily="34" charset="0"/>
                <a:ea typeface="Calibri" panose="020F0502020204030204" pitchFamily="34" charset="0"/>
                <a:cs typeface="Times New Roman" panose="02020603050405020304" pitchFamily="18" charset="0"/>
              </a:rPr>
              <a:t>n</a:t>
            </a:r>
            <a:r>
              <a:rPr lang="en-US" sz="18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passenger class. By using this graph, we can analyze the age of the passengers in the 2</a:t>
            </a:r>
            <a:r>
              <a:rPr lang="en-US" baseline="30000" dirty="0">
                <a:solidFill>
                  <a:schemeClr val="bg1"/>
                </a:solidFill>
                <a:latin typeface="Calibri" panose="020F0502020204030204" pitchFamily="34" charset="0"/>
                <a:ea typeface="Calibri" panose="020F0502020204030204" pitchFamily="34" charset="0"/>
                <a:cs typeface="Times New Roman" panose="02020603050405020304" pitchFamily="18" charset="0"/>
              </a:rPr>
              <a:t>n</a:t>
            </a:r>
            <a:r>
              <a:rPr lang="en-US" sz="18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class and see which age group passengers survived and not survived.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 conclusion drawn from this analysis is that many passengers in the 2nd class not survived compared to the overall number of 2nd class passengers.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pic>
        <p:nvPicPr>
          <p:cNvPr id="3" name="Picture 2" descr="A graph of a number of passengers">
            <a:extLst>
              <a:ext uri="{FF2B5EF4-FFF2-40B4-BE49-F238E27FC236}">
                <a16:creationId xmlns:a16="http://schemas.microsoft.com/office/drawing/2014/main" id="{15880163-8BA0-C5F9-58E8-CAA1BEB6A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5869" y="1332257"/>
            <a:ext cx="7187212" cy="3485917"/>
          </a:xfrm>
          <a:prstGeom prst="rect">
            <a:avLst/>
          </a:prstGeom>
        </p:spPr>
      </p:pic>
    </p:spTree>
    <p:extLst>
      <p:ext uri="{BB962C8B-B14F-4D97-AF65-F5344CB8AC3E}">
        <p14:creationId xmlns:p14="http://schemas.microsoft.com/office/powerpoint/2010/main" val="4000027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birds swimming in the ocean">
            <a:extLst>
              <a:ext uri="{FF2B5EF4-FFF2-40B4-BE49-F238E27FC236}">
                <a16:creationId xmlns:a16="http://schemas.microsoft.com/office/drawing/2014/main" id="{8A6BA2B7-799B-42B0-D2B2-D07DF47EE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3EA7CF77-9212-634B-B58A-9CD8867FD192}"/>
                  </a:ext>
                </a:extLst>
              </p:cNvPr>
              <p:cNvGraphicFramePr>
                <a:graphicFrameLocks noChangeAspect="1"/>
              </p:cNvGraphicFramePr>
              <p:nvPr>
                <p:extLst>
                  <p:ext uri="{D42A27DB-BD31-4B8C-83A1-F6EECF244321}">
                    <p14:modId xmlns:p14="http://schemas.microsoft.com/office/powerpoint/2010/main" val="3504608176"/>
                  </p:ext>
                </p:extLst>
              </p:nvPr>
            </p:nvGraphicFramePr>
            <p:xfrm>
              <a:off x="0" y="4036669"/>
              <a:ext cx="3786453" cy="2129880"/>
            </p:xfrm>
            <a:graphic>
              <a:graphicData uri="http://schemas.microsoft.com/office/powerpoint/2016/sectionzoom">
                <psez:sectionZm>
                  <psez:sectionZmObj sectionId="{634134B3-3A62-4A21-A2CC-70F64BE529E8}">
                    <psez:zmPr id="{3EAC508E-F6A4-4EAA-8021-428BFEF7DA4F}" transitionDur="1000" showBg="0">
                      <p166:blipFill xmlns:p166="http://schemas.microsoft.com/office/powerpoint/2016/6/main">
                        <a:blip r:embed="rId3"/>
                        <a:stretch>
                          <a:fillRect/>
                        </a:stretch>
                      </p166:blipFill>
                      <p166:spPr xmlns:p166="http://schemas.microsoft.com/office/powerpoint/2016/6/main">
                        <a:xfrm>
                          <a:off x="0" y="0"/>
                          <a:ext cx="3786453" cy="2129880"/>
                        </a:xfrm>
                        <a:prstGeom prst="rect">
                          <a:avLst/>
                        </a:prstGeom>
                      </p166:spPr>
                    </psez:zmPr>
                  </psez:sectionZmObj>
                </psez:sectionZm>
              </a:graphicData>
            </a:graphic>
          </p:graphicFrame>
        </mc:Choice>
        <mc:Fallback xmlns="">
          <p:pic>
            <p:nvPicPr>
              <p:cNvPr id="10" name="Section Zoom 9">
                <a:hlinkClick r:id="rId4" action="ppaction://hlinksldjump"/>
                <a:extLst>
                  <a:ext uri="{FF2B5EF4-FFF2-40B4-BE49-F238E27FC236}">
                    <a16:creationId xmlns:a16="http://schemas.microsoft.com/office/drawing/2014/main" id="{3EA7CF77-9212-634B-B58A-9CD8867FD192}"/>
                  </a:ext>
                </a:extLst>
              </p:cNvPr>
              <p:cNvPicPr>
                <a:picLocks noGrp="1" noRot="1" noChangeAspect="1" noMove="1" noResize="1" noEditPoints="1" noAdjustHandles="1" noChangeArrowheads="1" noChangeShapeType="1"/>
              </p:cNvPicPr>
              <p:nvPr/>
            </p:nvPicPr>
            <p:blipFill>
              <a:blip r:embed="rId5"/>
              <a:stretch>
                <a:fillRect/>
              </a:stretch>
            </p:blipFill>
            <p:spPr>
              <a:xfrm>
                <a:off x="0" y="4036669"/>
                <a:ext cx="3786453" cy="212988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75AE2C89-7E34-EADB-BDA9-D4B80EB874D0}"/>
                  </a:ext>
                </a:extLst>
              </p:cNvPr>
              <p:cNvGraphicFramePr>
                <a:graphicFrameLocks noChangeAspect="1"/>
              </p:cNvGraphicFramePr>
              <p:nvPr>
                <p:extLst>
                  <p:ext uri="{D42A27DB-BD31-4B8C-83A1-F6EECF244321}">
                    <p14:modId xmlns:p14="http://schemas.microsoft.com/office/powerpoint/2010/main" val="2509856006"/>
                  </p:ext>
                </p:extLst>
              </p:nvPr>
            </p:nvGraphicFramePr>
            <p:xfrm>
              <a:off x="1893226" y="1519415"/>
              <a:ext cx="2564733" cy="1442661"/>
            </p:xfrm>
            <a:graphic>
              <a:graphicData uri="http://schemas.microsoft.com/office/powerpoint/2016/sectionzoom">
                <psez:sectionZm>
                  <psez:sectionZmObj sectionId="{318D5CBC-5343-426B-B985-FB31E4F836D0}">
                    <psez:zmPr id="{28F0CAC4-9317-44E7-B8EC-0A36CD288EFB}" transitionDur="1000" showBg="0">
                      <p166:blipFill xmlns:p166="http://schemas.microsoft.com/office/powerpoint/2016/6/main">
                        <a:blip r:embed="rId6"/>
                        <a:stretch>
                          <a:fillRect/>
                        </a:stretch>
                      </p166:blipFill>
                      <p166:spPr xmlns:p166="http://schemas.microsoft.com/office/powerpoint/2016/6/main">
                        <a:xfrm>
                          <a:off x="0" y="0"/>
                          <a:ext cx="2564733" cy="1442661"/>
                        </a:xfrm>
                        <a:prstGeom prst="rect">
                          <a:avLst/>
                        </a:prstGeom>
                      </p166:spPr>
                    </psez:zmPr>
                  </psez:sectionZmObj>
                </psez:sectionZm>
              </a:graphicData>
            </a:graphic>
          </p:graphicFrame>
        </mc:Choice>
        <mc:Fallback xmlns="">
          <p:pic>
            <p:nvPicPr>
              <p:cNvPr id="12" name="Section Zoom 11">
                <a:hlinkClick r:id="rId7" action="ppaction://hlinksldjump"/>
                <a:extLst>
                  <a:ext uri="{FF2B5EF4-FFF2-40B4-BE49-F238E27FC236}">
                    <a16:creationId xmlns:a16="http://schemas.microsoft.com/office/drawing/2014/main" id="{75AE2C89-7E34-EADB-BDA9-D4B80EB874D0}"/>
                  </a:ext>
                </a:extLst>
              </p:cNvPr>
              <p:cNvPicPr>
                <a:picLocks noGrp="1" noRot="1" noChangeAspect="1" noMove="1" noResize="1" noEditPoints="1" noAdjustHandles="1" noChangeArrowheads="1" noChangeShapeType="1"/>
              </p:cNvPicPr>
              <p:nvPr/>
            </p:nvPicPr>
            <p:blipFill>
              <a:blip r:embed="rId8"/>
              <a:stretch>
                <a:fillRect/>
              </a:stretch>
            </p:blipFill>
            <p:spPr>
              <a:xfrm>
                <a:off x="1893226" y="1519415"/>
                <a:ext cx="2564733" cy="144266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696249E7-E5A9-A609-A9D6-6E124645841F}"/>
                  </a:ext>
                </a:extLst>
              </p:cNvPr>
              <p:cNvGraphicFramePr>
                <a:graphicFrameLocks noChangeAspect="1"/>
              </p:cNvGraphicFramePr>
              <p:nvPr>
                <p:extLst>
                  <p:ext uri="{D42A27DB-BD31-4B8C-83A1-F6EECF244321}">
                    <p14:modId xmlns:p14="http://schemas.microsoft.com/office/powerpoint/2010/main" val="3045972136"/>
                  </p:ext>
                </p:extLst>
              </p:nvPr>
            </p:nvGraphicFramePr>
            <p:xfrm>
              <a:off x="4202774" y="3208706"/>
              <a:ext cx="3786451" cy="2129879"/>
            </p:xfrm>
            <a:graphic>
              <a:graphicData uri="http://schemas.microsoft.com/office/powerpoint/2016/sectionzoom">
                <psez:sectionZm>
                  <psez:sectionZmObj sectionId="{536A193C-00D0-4BC3-97BB-FE6462894DD5}">
                    <psez:zmPr id="{A42F733F-2580-4D13-8AB6-6D236E5DE61D}" transitionDur="1000" showBg="0">
                      <p166:blipFill xmlns:p166="http://schemas.microsoft.com/office/powerpoint/2016/6/main">
                        <a:blip r:embed="rId9"/>
                        <a:stretch>
                          <a:fillRect/>
                        </a:stretch>
                      </p166:blipFill>
                      <p166:spPr xmlns:p166="http://schemas.microsoft.com/office/powerpoint/2016/6/main">
                        <a:xfrm>
                          <a:off x="0" y="0"/>
                          <a:ext cx="3786451" cy="2129879"/>
                        </a:xfrm>
                        <a:prstGeom prst="rect">
                          <a:avLst/>
                        </a:prstGeom>
                      </p166:spPr>
                    </psez:zmPr>
                  </psez:sectionZmObj>
                </psez:sectionZm>
              </a:graphicData>
            </a:graphic>
          </p:graphicFrame>
        </mc:Choice>
        <mc:Fallback xmlns="">
          <p:pic>
            <p:nvPicPr>
              <p:cNvPr id="14" name="Section Zoom 13">
                <a:hlinkClick r:id="rId10" action="ppaction://hlinksldjump"/>
                <a:extLst>
                  <a:ext uri="{FF2B5EF4-FFF2-40B4-BE49-F238E27FC236}">
                    <a16:creationId xmlns:a16="http://schemas.microsoft.com/office/drawing/2014/main" id="{696249E7-E5A9-A609-A9D6-6E124645841F}"/>
                  </a:ext>
                </a:extLst>
              </p:cNvPr>
              <p:cNvPicPr>
                <a:picLocks noGrp="1" noRot="1" noChangeAspect="1" noMove="1" noResize="1" noEditPoints="1" noAdjustHandles="1" noChangeArrowheads="1" noChangeShapeType="1"/>
              </p:cNvPicPr>
              <p:nvPr/>
            </p:nvPicPr>
            <p:blipFill>
              <a:blip r:embed="rId11"/>
              <a:stretch>
                <a:fillRect/>
              </a:stretch>
            </p:blipFill>
            <p:spPr>
              <a:xfrm>
                <a:off x="4202774" y="3208706"/>
                <a:ext cx="3786451" cy="212987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9DB0CA05-FA45-B6E0-E389-4E6A1DCDC02E}"/>
                  </a:ext>
                </a:extLst>
              </p:cNvPr>
              <p:cNvGraphicFramePr>
                <a:graphicFrameLocks noChangeAspect="1"/>
              </p:cNvGraphicFramePr>
              <p:nvPr>
                <p:extLst>
                  <p:ext uri="{D42A27DB-BD31-4B8C-83A1-F6EECF244321}">
                    <p14:modId xmlns:p14="http://schemas.microsoft.com/office/powerpoint/2010/main" val="1818690494"/>
                  </p:ext>
                </p:extLst>
              </p:nvPr>
            </p:nvGraphicFramePr>
            <p:xfrm>
              <a:off x="6897924" y="1020749"/>
              <a:ext cx="3048000" cy="1714500"/>
            </p:xfrm>
            <a:graphic>
              <a:graphicData uri="http://schemas.microsoft.com/office/powerpoint/2016/sectionzoom">
                <psez:sectionZm>
                  <psez:sectionZmObj sectionId="{F6FC686C-8721-4559-A422-DFB0D4186784}">
                    <psez:zmPr id="{AA45BAFD-8EC4-4B57-83D9-CD9606395FDF}" transitionDur="1000" showBg="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6" name="Section Zoom 15">
                <a:hlinkClick r:id="rId13" action="ppaction://hlinksldjump"/>
                <a:extLst>
                  <a:ext uri="{FF2B5EF4-FFF2-40B4-BE49-F238E27FC236}">
                    <a16:creationId xmlns:a16="http://schemas.microsoft.com/office/drawing/2014/main" id="{9DB0CA05-FA45-B6E0-E389-4E6A1DCDC02E}"/>
                  </a:ext>
                </a:extLst>
              </p:cNvPr>
              <p:cNvPicPr>
                <a:picLocks noGrp="1" noRot="1" noChangeAspect="1" noMove="1" noResize="1" noEditPoints="1" noAdjustHandles="1" noChangeArrowheads="1" noChangeShapeType="1"/>
              </p:cNvPicPr>
              <p:nvPr/>
            </p:nvPicPr>
            <p:blipFill>
              <a:blip r:embed="rId14"/>
              <a:stretch>
                <a:fillRect/>
              </a:stretch>
            </p:blipFill>
            <p:spPr>
              <a:xfrm>
                <a:off x="6897924" y="1020749"/>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8C8E1EBE-158F-1ED4-2907-46143F9FC291}"/>
                  </a:ext>
                </a:extLst>
              </p:cNvPr>
              <p:cNvGraphicFramePr>
                <a:graphicFrameLocks noChangeAspect="1"/>
              </p:cNvGraphicFramePr>
              <p:nvPr>
                <p:extLst>
                  <p:ext uri="{D42A27DB-BD31-4B8C-83A1-F6EECF244321}">
                    <p14:modId xmlns:p14="http://schemas.microsoft.com/office/powerpoint/2010/main" val="3921434599"/>
                  </p:ext>
                </p:extLst>
              </p:nvPr>
            </p:nvGraphicFramePr>
            <p:xfrm>
              <a:off x="9337889" y="2953279"/>
              <a:ext cx="2854111" cy="1605437"/>
            </p:xfrm>
            <a:graphic>
              <a:graphicData uri="http://schemas.microsoft.com/office/powerpoint/2016/sectionzoom">
                <psez:sectionZm>
                  <psez:sectionZmObj sectionId="{7E3FC5EB-E60B-4FD8-AB2D-95F19197BF87}">
                    <psez:zmPr id="{BDD7F51A-9AF3-4753-A63A-641FE6C93FC5}" transitionDur="1000" showBg="0">
                      <p166:blipFill xmlns:p166="http://schemas.microsoft.com/office/powerpoint/2016/6/main">
                        <a:blip r:embed="rId15"/>
                        <a:stretch>
                          <a:fillRect/>
                        </a:stretch>
                      </p166:blipFill>
                      <p166:spPr xmlns:p166="http://schemas.microsoft.com/office/powerpoint/2016/6/main">
                        <a:xfrm>
                          <a:off x="0" y="0"/>
                          <a:ext cx="2854111" cy="1605437"/>
                        </a:xfrm>
                        <a:prstGeom prst="rect">
                          <a:avLst/>
                        </a:prstGeom>
                      </p166:spPr>
                    </psez:zmPr>
                  </psez:sectionZmObj>
                </psez:sectionZm>
              </a:graphicData>
            </a:graphic>
          </p:graphicFrame>
        </mc:Choice>
        <mc:Fallback xmlns="">
          <p:pic>
            <p:nvPicPr>
              <p:cNvPr id="18" name="Section Zoom 17">
                <a:hlinkClick r:id="rId16" action="ppaction://hlinksldjump"/>
                <a:extLst>
                  <a:ext uri="{FF2B5EF4-FFF2-40B4-BE49-F238E27FC236}">
                    <a16:creationId xmlns:a16="http://schemas.microsoft.com/office/drawing/2014/main" id="{8C8E1EBE-158F-1ED4-2907-46143F9FC291}"/>
                  </a:ext>
                </a:extLst>
              </p:cNvPr>
              <p:cNvPicPr>
                <a:picLocks noGrp="1" noRot="1" noChangeAspect="1" noMove="1" noResize="1" noEditPoints="1" noAdjustHandles="1" noChangeArrowheads="1" noChangeShapeType="1"/>
              </p:cNvPicPr>
              <p:nvPr/>
            </p:nvPicPr>
            <p:blipFill>
              <a:blip r:embed="rId17"/>
              <a:stretch>
                <a:fillRect/>
              </a:stretch>
            </p:blipFill>
            <p:spPr>
              <a:xfrm>
                <a:off x="9337889" y="2953279"/>
                <a:ext cx="2854111" cy="1605437"/>
              </a:xfrm>
              <a:prstGeom prst="rect">
                <a:avLst/>
              </a:prstGeom>
            </p:spPr>
          </p:pic>
        </mc:Fallback>
      </mc:AlternateContent>
      <p:cxnSp>
        <p:nvCxnSpPr>
          <p:cNvPr id="20" name="Straight Connector 19">
            <a:extLst>
              <a:ext uri="{FF2B5EF4-FFF2-40B4-BE49-F238E27FC236}">
                <a16:creationId xmlns:a16="http://schemas.microsoft.com/office/drawing/2014/main" id="{28EC4116-03EC-E535-71B3-0CB2B142A566}"/>
              </a:ext>
            </a:extLst>
          </p:cNvPr>
          <p:cNvCxnSpPr>
            <a:cxnSpLocks/>
          </p:cNvCxnSpPr>
          <p:nvPr/>
        </p:nvCxnSpPr>
        <p:spPr>
          <a:xfrm flipH="1">
            <a:off x="2315497" y="2842564"/>
            <a:ext cx="538613" cy="1345978"/>
          </a:xfrm>
          <a:prstGeom prst="line">
            <a:avLst/>
          </a:prstGeom>
          <a:ln w="92075"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1717F1F-9684-7A88-71A7-D5EC794EA543}"/>
              </a:ext>
            </a:extLst>
          </p:cNvPr>
          <p:cNvCxnSpPr>
            <a:cxnSpLocks/>
          </p:cNvCxnSpPr>
          <p:nvPr/>
        </p:nvCxnSpPr>
        <p:spPr>
          <a:xfrm>
            <a:off x="9235104" y="2240745"/>
            <a:ext cx="920615" cy="994845"/>
          </a:xfrm>
          <a:prstGeom prst="line">
            <a:avLst/>
          </a:prstGeom>
          <a:ln w="92075"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95EB9B0-B064-5194-1E37-71EBB3FF23AE}"/>
              </a:ext>
            </a:extLst>
          </p:cNvPr>
          <p:cNvCxnSpPr>
            <a:cxnSpLocks/>
          </p:cNvCxnSpPr>
          <p:nvPr/>
        </p:nvCxnSpPr>
        <p:spPr>
          <a:xfrm>
            <a:off x="3805772" y="2471593"/>
            <a:ext cx="1415157" cy="1085206"/>
          </a:xfrm>
          <a:prstGeom prst="line">
            <a:avLst/>
          </a:prstGeom>
          <a:ln w="92075"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797E3FF-E2E7-A34C-9384-DEB42101F457}"/>
              </a:ext>
            </a:extLst>
          </p:cNvPr>
          <p:cNvCxnSpPr>
            <a:cxnSpLocks/>
          </p:cNvCxnSpPr>
          <p:nvPr/>
        </p:nvCxnSpPr>
        <p:spPr>
          <a:xfrm flipH="1">
            <a:off x="6897924" y="2433466"/>
            <a:ext cx="836119" cy="1123333"/>
          </a:xfrm>
          <a:prstGeom prst="line">
            <a:avLst/>
          </a:prstGeom>
          <a:ln w="92075" cap="rnd">
            <a:solidFill>
              <a:schemeClr val="bg1"/>
            </a:solidFill>
            <a:prstDash val="sysDash"/>
            <a:rou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86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078219"/>
            <a:ext cx="9974827" cy="461665"/>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endParaRP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sp>
        <p:nvSpPr>
          <p:cNvPr id="10" name="TextBox 9">
            <a:extLst>
              <a:ext uri="{FF2B5EF4-FFF2-40B4-BE49-F238E27FC236}">
                <a16:creationId xmlns:a16="http://schemas.microsoft.com/office/drawing/2014/main" id="{3C385452-312B-0FC1-7A27-89FA3F0A41C7}"/>
              </a:ext>
            </a:extLst>
          </p:cNvPr>
          <p:cNvSpPr txBox="1"/>
          <p:nvPr/>
        </p:nvSpPr>
        <p:spPr>
          <a:xfrm>
            <a:off x="1234440" y="5255080"/>
            <a:ext cx="9684284" cy="1477328"/>
          </a:xfrm>
          <a:prstGeom prst="rect">
            <a:avLst/>
          </a:prstGeom>
          <a:noFill/>
        </p:spPr>
        <p:txBody>
          <a:bodyPr wrap="square" rtlCol="0">
            <a:spAutoFit/>
          </a:bodyPr>
          <a:lstStyle/>
          <a:p>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scatter plot shows the age distribution in the 3</a:t>
            </a:r>
            <a:r>
              <a:rPr lang="en-US" sz="18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rd</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passenger class. By using this graph, we can analyze the age of the passengers in the 3</a:t>
            </a:r>
            <a:r>
              <a:rPr lang="en-US" baseline="30000" dirty="0">
                <a:solidFill>
                  <a:schemeClr val="bg1"/>
                </a:solidFill>
                <a:latin typeface="Calibri" panose="020F0502020204030204" pitchFamily="34" charset="0"/>
                <a:ea typeface="Calibri" panose="020F0502020204030204" pitchFamily="34" charset="0"/>
                <a:cs typeface="Times New Roman" panose="02020603050405020304" pitchFamily="18" charset="0"/>
              </a:rPr>
              <a:t>r</a:t>
            </a:r>
            <a:r>
              <a:rPr lang="en-US" sz="1800" baseline="30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class and see which age group passengers survived and not survived.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 conclusion drawn from this analysis is that many passengers in the 3rd class  survived compared to the overall number of 3rd class passengers.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4" name="Picture 13">
            <a:extLst>
              <a:ext uri="{FF2B5EF4-FFF2-40B4-BE49-F238E27FC236}">
                <a16:creationId xmlns:a16="http://schemas.microsoft.com/office/drawing/2014/main" id="{2AD40CBC-99FD-FCF3-8479-7E3647C089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6620" y="959615"/>
            <a:ext cx="6649380" cy="4074514"/>
          </a:xfrm>
          <a:prstGeom prst="rect">
            <a:avLst/>
          </a:prstGeom>
        </p:spPr>
      </p:pic>
    </p:spTree>
    <p:extLst>
      <p:ext uri="{BB962C8B-B14F-4D97-AF65-F5344CB8AC3E}">
        <p14:creationId xmlns:p14="http://schemas.microsoft.com/office/powerpoint/2010/main" val="22861938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367779"/>
            <a:ext cx="9974827" cy="1200329"/>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In this chart we compare between age and fare variables. According to this chart we can see that higher the fare higher the survival rate of the passengers.</a:t>
            </a:r>
            <a:endPar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endParaRP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pic>
        <p:nvPicPr>
          <p:cNvPr id="8" name="Picture 7" descr="A graph of age and age">
            <a:extLst>
              <a:ext uri="{FF2B5EF4-FFF2-40B4-BE49-F238E27FC236}">
                <a16:creationId xmlns:a16="http://schemas.microsoft.com/office/drawing/2014/main" id="{4C9DECDC-C0EF-99B3-8FBD-921C3684E0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67600" y="1100276"/>
            <a:ext cx="8327420" cy="3793191"/>
          </a:xfrm>
          <a:prstGeom prst="rect">
            <a:avLst/>
          </a:prstGeom>
        </p:spPr>
      </p:pic>
    </p:spTree>
    <p:extLst>
      <p:ext uri="{BB962C8B-B14F-4D97-AF65-F5344CB8AC3E}">
        <p14:creationId xmlns:p14="http://schemas.microsoft.com/office/powerpoint/2010/main" val="2706472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0" y="-1"/>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42507" y="146084"/>
            <a:ext cx="7851123"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rPr>
              <a:t>DATA VISUALIZATIONS</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BankGothic Md BT" panose="020B0807020203060204" pitchFamily="34" charset="0"/>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943897" y="5078219"/>
            <a:ext cx="9974827" cy="1029256"/>
          </a:xfrm>
          <a:prstGeom prst="rect">
            <a:avLst/>
          </a:prstGeom>
          <a:noFill/>
          <a:ln>
            <a:noFill/>
          </a:ln>
        </p:spPr>
        <p:txBody>
          <a:bodyPr wrap="square" rtlCol="0">
            <a:spAutoFit/>
          </a:bodyPr>
          <a:lstStyle/>
          <a:p>
            <a:pPr marL="0" marR="0" algn="just">
              <a:lnSpc>
                <a:spcPct val="115000"/>
              </a:lnSpc>
              <a:spcBef>
                <a:spcPts val="0"/>
              </a:spcBef>
              <a:spcAft>
                <a:spcPts val="10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stacked bar graph shows the survival rate based on the number of family members aboard. By analyzing this graph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we can see that passengers who has higher number of family members aboard survived more than the other categories.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Graphic 3" descr="Bar chart outline">
            <a:extLst>
              <a:ext uri="{FF2B5EF4-FFF2-40B4-BE49-F238E27FC236}">
                <a16:creationId xmlns:a16="http://schemas.microsoft.com/office/drawing/2014/main" id="{064F7C0F-231A-3AF8-0779-A75EE678BC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8724" y="213857"/>
            <a:ext cx="776748" cy="776748"/>
          </a:xfrm>
          <a:prstGeom prst="rect">
            <a:avLst/>
          </a:prstGeom>
        </p:spPr>
      </p:pic>
      <p:pic>
        <p:nvPicPr>
          <p:cNvPr id="3" name="Picture 2" descr="A graph of a number of people">
            <a:extLst>
              <a:ext uri="{FF2B5EF4-FFF2-40B4-BE49-F238E27FC236}">
                <a16:creationId xmlns:a16="http://schemas.microsoft.com/office/drawing/2014/main" id="{17954A8B-0FC1-DE8F-A5D8-08837ABBDC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9037" y="990605"/>
            <a:ext cx="6913923" cy="3938843"/>
          </a:xfrm>
          <a:prstGeom prst="rect">
            <a:avLst/>
          </a:prstGeom>
        </p:spPr>
      </p:pic>
    </p:spTree>
    <p:extLst>
      <p:ext uri="{BB962C8B-B14F-4D97-AF65-F5344CB8AC3E}">
        <p14:creationId xmlns:p14="http://schemas.microsoft.com/office/powerpoint/2010/main" val="1337110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F8E3FEC-277C-BC1F-9296-A2E3A2BA2D68}"/>
              </a:ext>
            </a:extLst>
          </p:cNvPr>
          <p:cNvSpPr/>
          <p:nvPr/>
        </p:nvSpPr>
        <p:spPr>
          <a:xfrm>
            <a:off x="3015916" y="348916"/>
            <a:ext cx="6160168" cy="6160168"/>
          </a:xfrm>
          <a:prstGeom prst="ellipse">
            <a:avLst/>
          </a:prstGeom>
          <a:solidFill>
            <a:srgbClr val="02536E">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B96ACC58-F22C-F55E-08D0-0DC7F4A04CBD}"/>
              </a:ext>
            </a:extLst>
          </p:cNvPr>
          <p:cNvSpPr txBox="1"/>
          <p:nvPr/>
        </p:nvSpPr>
        <p:spPr>
          <a:xfrm>
            <a:off x="3256547" y="3457234"/>
            <a:ext cx="567890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prstClr val="white"/>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rPr>
              <a:t>MODEL EVALUATION</a:t>
            </a:r>
            <a:endPar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p:txBody>
      </p:sp>
      <p:pic>
        <p:nvPicPr>
          <p:cNvPr id="4" name="Graphic 3" descr="Drawing Figure with solid fill">
            <a:extLst>
              <a:ext uri="{FF2B5EF4-FFF2-40B4-BE49-F238E27FC236}">
                <a16:creationId xmlns:a16="http://schemas.microsoft.com/office/drawing/2014/main" id="{04C94610-4572-8BB4-A2E4-207C4722F5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8366" y="999176"/>
            <a:ext cx="2045104" cy="2045104"/>
          </a:xfrm>
          <a:prstGeom prst="rect">
            <a:avLst/>
          </a:prstGeom>
        </p:spPr>
      </p:pic>
    </p:spTree>
    <p:extLst>
      <p:ext uri="{BB962C8B-B14F-4D97-AF65-F5344CB8AC3E}">
        <p14:creationId xmlns:p14="http://schemas.microsoft.com/office/powerpoint/2010/main" val="359694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15" name="Picture 14" descr="A boat on the water">
            <a:extLst>
              <a:ext uri="{FF2B5EF4-FFF2-40B4-BE49-F238E27FC236}">
                <a16:creationId xmlns:a16="http://schemas.microsoft.com/office/drawing/2014/main" id="{CE46928F-DB7E-6286-B7A7-4FE6354CF0F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6447" b="6447"/>
          <a:stretch/>
        </p:blipFill>
        <p:spPr>
          <a:xfrm>
            <a:off x="-14750" y="-1"/>
            <a:ext cx="12192001" cy="6858001"/>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2148840" y="1797899"/>
            <a:ext cx="7658902" cy="1938992"/>
          </a:xfrm>
          <a:prstGeom prst="rect">
            <a:avLst/>
          </a:prstGeom>
          <a:noFill/>
          <a:effectLst>
            <a:outerShdw blurRad="635000" dist="50800" dir="5400000" algn="ctr" rotWithShape="0">
              <a:srgbClr val="000000">
                <a:alpha val="64000"/>
              </a:srgbClr>
            </a:outerShdw>
          </a:effectLst>
        </p:spPr>
        <p:txBody>
          <a:bodyPr wrap="square" rtlCol="0">
            <a:spAutoFit/>
          </a:bodyPr>
          <a:lstStyle/>
          <a:p>
            <a:pPr>
              <a:defRPr/>
            </a:pPr>
            <a:r>
              <a:rPr lang="en-US" sz="6000" dirty="0">
                <a:solidFill>
                  <a:prstClr val="white"/>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rPr>
              <a:t>MODEL EVALUATION</a:t>
            </a:r>
            <a:endParaRPr kumimoji="0" lang="en-US" sz="5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755073" y="2967334"/>
            <a:ext cx="4119616" cy="461665"/>
          </a:xfrm>
          <a:prstGeom prst="rect">
            <a:avLst/>
          </a:prstGeom>
          <a:noFill/>
          <a:ln>
            <a:noFill/>
          </a:ln>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Logistic  Regression Model</a:t>
            </a:r>
            <a:endPar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endParaRPr>
          </a:p>
        </p:txBody>
      </p:sp>
      <p:pic>
        <p:nvPicPr>
          <p:cNvPr id="7" name="Graphic 6" descr="Drawing Figure with solid fill">
            <a:extLst>
              <a:ext uri="{FF2B5EF4-FFF2-40B4-BE49-F238E27FC236}">
                <a16:creationId xmlns:a16="http://schemas.microsoft.com/office/drawing/2014/main" id="{83BDFD57-11D1-FD57-AEC4-A7CFC8FBAD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70736" y="55306"/>
            <a:ext cx="1850528" cy="1850528"/>
          </a:xfrm>
          <a:prstGeom prst="rect">
            <a:avLst/>
          </a:prstGeom>
        </p:spPr>
      </p:pic>
      <p:sp>
        <p:nvSpPr>
          <p:cNvPr id="2" name="TextBox 1">
            <a:extLst>
              <a:ext uri="{FF2B5EF4-FFF2-40B4-BE49-F238E27FC236}">
                <a16:creationId xmlns:a16="http://schemas.microsoft.com/office/drawing/2014/main" id="{0AFB8F45-095C-08F2-9BCB-963520C74E75}"/>
              </a:ext>
            </a:extLst>
          </p:cNvPr>
          <p:cNvSpPr txBox="1"/>
          <p:nvPr/>
        </p:nvSpPr>
        <p:spPr>
          <a:xfrm>
            <a:off x="937953" y="3736891"/>
            <a:ext cx="10537767" cy="2308324"/>
          </a:xfrm>
          <a:prstGeom prst="rect">
            <a:avLst/>
          </a:prstGeom>
          <a:noFill/>
        </p:spPr>
        <p:txBody>
          <a:bodyPr wrap="square" rtlCol="0">
            <a:spAutoFit/>
          </a:bodyPr>
          <a:lstStyle/>
          <a:p>
            <a:r>
              <a:rPr lang="en-US" dirty="0">
                <a:solidFill>
                  <a:schemeClr val="bg1"/>
                </a:solidFill>
              </a:rPr>
              <a:t>When evaluating a logistical regression model, we use to analyze the testing dataset to make predictions using probability, p-values and other recognizing values. Using this model, we can analyze categorical variables with numerical variables to check the survival rates of passengers depending on several factors such as age, sex, passenger class(Pclass), siblings and spouses(sibsp), parents and children(parch). We use survival as the main factor to see the what factors increase or decrease the survival of passenger. According to the model data we can see a model Accuracy of “0.779….” when predicting the output. </a:t>
            </a:r>
          </a:p>
          <a:p>
            <a:r>
              <a:rPr lang="en-US" dirty="0">
                <a:solidFill>
                  <a:schemeClr val="bg1"/>
                </a:solidFill>
              </a:rPr>
              <a:t>It shows the significance level (p-value) of a factor using *** marks according to this model most of the variables that we have used for this model have p-value &lt; 0.001 indicated by *** star notations. </a:t>
            </a:r>
          </a:p>
        </p:txBody>
      </p:sp>
    </p:spTree>
    <p:extLst>
      <p:ext uri="{BB962C8B-B14F-4D97-AF65-F5344CB8AC3E}">
        <p14:creationId xmlns:p14="http://schemas.microsoft.com/office/powerpoint/2010/main" val="997647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15" name="Picture 14" descr="A boat on the water">
            <a:extLst>
              <a:ext uri="{FF2B5EF4-FFF2-40B4-BE49-F238E27FC236}">
                <a16:creationId xmlns:a16="http://schemas.microsoft.com/office/drawing/2014/main" id="{CE46928F-DB7E-6286-B7A7-4FE6354CF0F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6447" b="6447"/>
          <a:stretch/>
        </p:blipFill>
        <p:spPr>
          <a:xfrm>
            <a:off x="-14750" y="-1"/>
            <a:ext cx="12192001" cy="6858001"/>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187305" y="212620"/>
            <a:ext cx="3809508" cy="1200329"/>
          </a:xfrm>
          <a:prstGeom prst="rect">
            <a:avLst/>
          </a:prstGeom>
          <a:noFill/>
          <a:effectLst>
            <a:outerShdw blurRad="635000" dist="50800" dir="5400000" algn="ctr" rotWithShape="0">
              <a:srgbClr val="000000">
                <a:alpha val="64000"/>
              </a:srgbClr>
            </a:outerShdw>
          </a:effectLst>
        </p:spPr>
        <p:txBody>
          <a:bodyPr wrap="square" rtlCol="0">
            <a:spAutoFit/>
          </a:bodyPr>
          <a:lstStyle/>
          <a:p>
            <a:pPr>
              <a:defRPr/>
            </a:pPr>
            <a:r>
              <a:rPr lang="en-US" sz="3600" dirty="0">
                <a:solidFill>
                  <a:prstClr val="white"/>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rPr>
              <a:t>MODEL DATA</a:t>
            </a:r>
            <a:endParaRPr kumimoji="0" lang="en-US" sz="32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p:txBody>
      </p:sp>
      <p:pic>
        <p:nvPicPr>
          <p:cNvPr id="3" name="Picture 2">
            <a:extLst>
              <a:ext uri="{FF2B5EF4-FFF2-40B4-BE49-F238E27FC236}">
                <a16:creationId xmlns:a16="http://schemas.microsoft.com/office/drawing/2014/main" id="{A077B0A1-804A-2811-CD79-43D49F97AF0A}"/>
              </a:ext>
            </a:extLst>
          </p:cNvPr>
          <p:cNvPicPr>
            <a:picLocks noChangeAspect="1"/>
          </p:cNvPicPr>
          <p:nvPr/>
        </p:nvPicPr>
        <p:blipFill>
          <a:blip r:embed="rId8"/>
          <a:stretch>
            <a:fillRect/>
          </a:stretch>
        </p:blipFill>
        <p:spPr>
          <a:xfrm>
            <a:off x="479573" y="994011"/>
            <a:ext cx="9453859" cy="4011096"/>
          </a:xfrm>
          <a:prstGeom prst="rect">
            <a:avLst/>
          </a:prstGeom>
        </p:spPr>
      </p:pic>
      <p:pic>
        <p:nvPicPr>
          <p:cNvPr id="4" name="Picture 3">
            <a:extLst>
              <a:ext uri="{FF2B5EF4-FFF2-40B4-BE49-F238E27FC236}">
                <a16:creationId xmlns:a16="http://schemas.microsoft.com/office/drawing/2014/main" id="{EEE27F26-A04E-70D4-4678-5AC2A144F4DD}"/>
              </a:ext>
            </a:extLst>
          </p:cNvPr>
          <p:cNvPicPr>
            <a:picLocks noChangeAspect="1"/>
          </p:cNvPicPr>
          <p:nvPr/>
        </p:nvPicPr>
        <p:blipFill>
          <a:blip r:embed="rId9"/>
          <a:stretch>
            <a:fillRect/>
          </a:stretch>
        </p:blipFill>
        <p:spPr>
          <a:xfrm>
            <a:off x="479574" y="5146446"/>
            <a:ext cx="2017951" cy="1387341"/>
          </a:xfrm>
          <a:prstGeom prst="rect">
            <a:avLst/>
          </a:prstGeom>
        </p:spPr>
      </p:pic>
      <p:pic>
        <p:nvPicPr>
          <p:cNvPr id="8" name="Picture 7">
            <a:extLst>
              <a:ext uri="{FF2B5EF4-FFF2-40B4-BE49-F238E27FC236}">
                <a16:creationId xmlns:a16="http://schemas.microsoft.com/office/drawing/2014/main" id="{38D01C53-3591-1A54-E0D0-C615F6DDADE9}"/>
              </a:ext>
            </a:extLst>
          </p:cNvPr>
          <p:cNvPicPr>
            <a:picLocks noChangeAspect="1"/>
          </p:cNvPicPr>
          <p:nvPr/>
        </p:nvPicPr>
        <p:blipFill>
          <a:blip r:embed="rId10"/>
          <a:stretch>
            <a:fillRect/>
          </a:stretch>
        </p:blipFill>
        <p:spPr>
          <a:xfrm>
            <a:off x="5984093" y="5146446"/>
            <a:ext cx="5805443" cy="607393"/>
          </a:xfrm>
          <a:prstGeom prst="rect">
            <a:avLst/>
          </a:prstGeom>
        </p:spPr>
      </p:pic>
      <p:pic>
        <p:nvPicPr>
          <p:cNvPr id="10" name="Picture 9">
            <a:extLst>
              <a:ext uri="{FF2B5EF4-FFF2-40B4-BE49-F238E27FC236}">
                <a16:creationId xmlns:a16="http://schemas.microsoft.com/office/drawing/2014/main" id="{5E578157-4EA5-E0BA-C0E2-C4B9B921C8C4}"/>
              </a:ext>
            </a:extLst>
          </p:cNvPr>
          <p:cNvPicPr>
            <a:picLocks noChangeAspect="1"/>
          </p:cNvPicPr>
          <p:nvPr/>
        </p:nvPicPr>
        <p:blipFill>
          <a:blip r:embed="rId11"/>
          <a:stretch>
            <a:fillRect/>
          </a:stretch>
        </p:blipFill>
        <p:spPr>
          <a:xfrm>
            <a:off x="8351089" y="5915446"/>
            <a:ext cx="3438447" cy="607393"/>
          </a:xfrm>
          <a:prstGeom prst="rect">
            <a:avLst/>
          </a:prstGeom>
        </p:spPr>
      </p:pic>
      <p:sp>
        <p:nvSpPr>
          <p:cNvPr id="13" name="TextBox 12">
            <a:extLst>
              <a:ext uri="{FF2B5EF4-FFF2-40B4-BE49-F238E27FC236}">
                <a16:creationId xmlns:a16="http://schemas.microsoft.com/office/drawing/2014/main" id="{448F791A-BE96-15E3-FE5B-B8B5516878D1}"/>
              </a:ext>
            </a:extLst>
          </p:cNvPr>
          <p:cNvSpPr txBox="1"/>
          <p:nvPr/>
        </p:nvSpPr>
        <p:spPr>
          <a:xfrm>
            <a:off x="10025294" y="994011"/>
            <a:ext cx="1537442" cy="369332"/>
          </a:xfrm>
          <a:prstGeom prst="rect">
            <a:avLst/>
          </a:prstGeom>
          <a:noFill/>
        </p:spPr>
        <p:txBody>
          <a:bodyPr wrap="square" rtlCol="0">
            <a:spAutoFit/>
          </a:bodyPr>
          <a:lstStyle/>
          <a:p>
            <a:r>
              <a:rPr lang="en-US" dirty="0">
                <a:solidFill>
                  <a:srgbClr val="FFFF00"/>
                </a:solidFill>
              </a:rPr>
              <a:t>Model values</a:t>
            </a:r>
          </a:p>
        </p:txBody>
      </p:sp>
      <p:sp>
        <p:nvSpPr>
          <p:cNvPr id="14" name="TextBox 13">
            <a:extLst>
              <a:ext uri="{FF2B5EF4-FFF2-40B4-BE49-F238E27FC236}">
                <a16:creationId xmlns:a16="http://schemas.microsoft.com/office/drawing/2014/main" id="{78AC74F7-8DBC-3B25-99D6-DBE7B7BE43A5}"/>
              </a:ext>
            </a:extLst>
          </p:cNvPr>
          <p:cNvSpPr txBox="1"/>
          <p:nvPr/>
        </p:nvSpPr>
        <p:spPr>
          <a:xfrm>
            <a:off x="2462525" y="5686271"/>
            <a:ext cx="1858752" cy="369332"/>
          </a:xfrm>
          <a:prstGeom prst="rect">
            <a:avLst/>
          </a:prstGeom>
          <a:noFill/>
        </p:spPr>
        <p:txBody>
          <a:bodyPr wrap="square" rtlCol="0">
            <a:spAutoFit/>
          </a:bodyPr>
          <a:lstStyle/>
          <a:p>
            <a:r>
              <a:rPr lang="en-US" dirty="0">
                <a:solidFill>
                  <a:srgbClr val="FFFF00"/>
                </a:solidFill>
              </a:rPr>
              <a:t>Predicted values </a:t>
            </a:r>
          </a:p>
        </p:txBody>
      </p:sp>
      <p:sp>
        <p:nvSpPr>
          <p:cNvPr id="16" name="TextBox 15">
            <a:extLst>
              <a:ext uri="{FF2B5EF4-FFF2-40B4-BE49-F238E27FC236}">
                <a16:creationId xmlns:a16="http://schemas.microsoft.com/office/drawing/2014/main" id="{2CA226E2-9CC7-A9DB-57F9-72A042924D26}"/>
              </a:ext>
            </a:extLst>
          </p:cNvPr>
          <p:cNvSpPr txBox="1"/>
          <p:nvPr/>
        </p:nvSpPr>
        <p:spPr>
          <a:xfrm>
            <a:off x="7237006" y="6034476"/>
            <a:ext cx="1232067" cy="369332"/>
          </a:xfrm>
          <a:prstGeom prst="rect">
            <a:avLst/>
          </a:prstGeom>
          <a:noFill/>
        </p:spPr>
        <p:txBody>
          <a:bodyPr wrap="square" rtlCol="0">
            <a:spAutoFit/>
          </a:bodyPr>
          <a:lstStyle/>
          <a:p>
            <a:r>
              <a:rPr lang="en-US" dirty="0">
                <a:solidFill>
                  <a:srgbClr val="FFFF00"/>
                </a:solidFill>
              </a:rPr>
              <a:t>Accuracy </a:t>
            </a:r>
          </a:p>
        </p:txBody>
      </p:sp>
      <p:sp>
        <p:nvSpPr>
          <p:cNvPr id="17" name="TextBox 16">
            <a:extLst>
              <a:ext uri="{FF2B5EF4-FFF2-40B4-BE49-F238E27FC236}">
                <a16:creationId xmlns:a16="http://schemas.microsoft.com/office/drawing/2014/main" id="{8A46FDB4-61CB-B871-EF55-4FA8DD1A04B9}"/>
              </a:ext>
            </a:extLst>
          </p:cNvPr>
          <p:cNvSpPr txBox="1"/>
          <p:nvPr/>
        </p:nvSpPr>
        <p:spPr>
          <a:xfrm>
            <a:off x="4022104" y="5259017"/>
            <a:ext cx="2079973" cy="369332"/>
          </a:xfrm>
          <a:prstGeom prst="rect">
            <a:avLst/>
          </a:prstGeom>
          <a:noFill/>
        </p:spPr>
        <p:txBody>
          <a:bodyPr wrap="square" rtlCol="0">
            <a:spAutoFit/>
          </a:bodyPr>
          <a:lstStyle/>
          <a:p>
            <a:r>
              <a:rPr lang="en-US" dirty="0">
                <a:solidFill>
                  <a:srgbClr val="FFFF00"/>
                </a:solidFill>
              </a:rPr>
              <a:t>Probability values </a:t>
            </a:r>
          </a:p>
        </p:txBody>
      </p:sp>
    </p:spTree>
    <p:extLst>
      <p:ext uri="{BB962C8B-B14F-4D97-AF65-F5344CB8AC3E}">
        <p14:creationId xmlns:p14="http://schemas.microsoft.com/office/powerpoint/2010/main" val="493403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F8E3FEC-277C-BC1F-9296-A2E3A2BA2D68}"/>
              </a:ext>
            </a:extLst>
          </p:cNvPr>
          <p:cNvSpPr/>
          <p:nvPr/>
        </p:nvSpPr>
        <p:spPr>
          <a:xfrm>
            <a:off x="3015916" y="348916"/>
            <a:ext cx="6160168" cy="6160168"/>
          </a:xfrm>
          <a:prstGeom prst="ellipse">
            <a:avLst/>
          </a:prstGeom>
          <a:solidFill>
            <a:srgbClr val="02536E">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B96ACC58-F22C-F55E-08D0-0DC7F4A04CBD}"/>
              </a:ext>
            </a:extLst>
          </p:cNvPr>
          <p:cNvSpPr txBox="1"/>
          <p:nvPr/>
        </p:nvSpPr>
        <p:spPr>
          <a:xfrm>
            <a:off x="3753079" y="3436374"/>
            <a:ext cx="475674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dirty="0">
                <a:solidFill>
                  <a:prstClr val="white"/>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rPr>
              <a:t>PREDICTION</a:t>
            </a:r>
            <a:endParaRPr kumimoji="0" lang="en-US" sz="5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p:txBody>
      </p:sp>
      <p:pic>
        <p:nvPicPr>
          <p:cNvPr id="3" name="Graphic 2" descr="Future with solid fill">
            <a:extLst>
              <a:ext uri="{FF2B5EF4-FFF2-40B4-BE49-F238E27FC236}">
                <a16:creationId xmlns:a16="http://schemas.microsoft.com/office/drawing/2014/main" id="{40307467-A53B-941E-CB5E-00E7AF60C1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15681" y="1113504"/>
            <a:ext cx="2160638" cy="2160638"/>
          </a:xfrm>
          <a:prstGeom prst="rect">
            <a:avLst/>
          </a:prstGeom>
        </p:spPr>
      </p:pic>
    </p:spTree>
    <p:extLst>
      <p:ext uri="{BB962C8B-B14F-4D97-AF65-F5344CB8AC3E}">
        <p14:creationId xmlns:p14="http://schemas.microsoft.com/office/powerpoint/2010/main" val="21377015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4" name="Picture 3" descr="A person in a white shirt on a boat">
            <a:extLst>
              <a:ext uri="{FF2B5EF4-FFF2-40B4-BE49-F238E27FC236}">
                <a16:creationId xmlns:a16="http://schemas.microsoft.com/office/drawing/2014/main" id="{CF405BA7-43C3-FA74-D969-26F42E5F47E3}"/>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3571536" y="1797899"/>
            <a:ext cx="5048928" cy="1015663"/>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dirty="0">
                <a:solidFill>
                  <a:prstClr val="white"/>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rPr>
              <a:t>PREDICTION</a:t>
            </a:r>
            <a:endParaRPr kumimoji="0" lang="en-US" sz="5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350520" y="2813631"/>
            <a:ext cx="11445240" cy="3416320"/>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These predictions are the model's estimates of the dependent variable (survival) for specific test data points. The 1st image shows 1st few predicted probabilities using the model. If the probability is closer to 1 it shows that passenger has a higher probability in survival. The 2nd image shows the predicted survivals vs actual survived number of passengers. The model correctly predicted 101 passengers died and 62 passengers survived. It also wrongly predicted 23 passengers survived and 23 passengers died.</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These predictions can be further analyzed by using accuracy, precision and other identifying values. In this model it shows a accuracy of 78% and based on this we can say this model able to make prediction accurately based on the data provided. </a:t>
            </a:r>
          </a:p>
        </p:txBody>
      </p:sp>
      <p:pic>
        <p:nvPicPr>
          <p:cNvPr id="2" name="Graphic 1" descr="Future with solid fill">
            <a:extLst>
              <a:ext uri="{FF2B5EF4-FFF2-40B4-BE49-F238E27FC236}">
                <a16:creationId xmlns:a16="http://schemas.microsoft.com/office/drawing/2014/main" id="{153B1B00-F1E2-1B6D-BF05-280B1E3FF3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15681" y="-110615"/>
            <a:ext cx="2160638" cy="2160638"/>
          </a:xfrm>
          <a:prstGeom prst="rect">
            <a:avLst/>
          </a:prstGeom>
        </p:spPr>
      </p:pic>
    </p:spTree>
    <p:extLst>
      <p:ext uri="{BB962C8B-B14F-4D97-AF65-F5344CB8AC3E}">
        <p14:creationId xmlns:p14="http://schemas.microsoft.com/office/powerpoint/2010/main" val="1020429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F8E3FEC-277C-BC1F-9296-A2E3A2BA2D68}"/>
              </a:ext>
            </a:extLst>
          </p:cNvPr>
          <p:cNvSpPr/>
          <p:nvPr/>
        </p:nvSpPr>
        <p:spPr>
          <a:xfrm>
            <a:off x="3015916" y="348916"/>
            <a:ext cx="6160168" cy="6160168"/>
          </a:xfrm>
          <a:prstGeom prst="ellipse">
            <a:avLst/>
          </a:prstGeom>
          <a:solidFill>
            <a:srgbClr val="02536E">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96ACC58-F22C-F55E-08D0-0DC7F4A04CBD}"/>
              </a:ext>
            </a:extLst>
          </p:cNvPr>
          <p:cNvSpPr txBox="1"/>
          <p:nvPr/>
        </p:nvSpPr>
        <p:spPr>
          <a:xfrm>
            <a:off x="3320715" y="3094942"/>
            <a:ext cx="5678906" cy="1015663"/>
          </a:xfrm>
          <a:prstGeom prst="rect">
            <a:avLst/>
          </a:prstGeom>
          <a:noFill/>
        </p:spPr>
        <p:txBody>
          <a:bodyPr wrap="square" rtlCol="0">
            <a:spAutoFit/>
          </a:bodyPr>
          <a:lstStyle/>
          <a:p>
            <a:r>
              <a:rPr lang="en-US" sz="6000" dirty="0">
                <a:solidFill>
                  <a:schemeClr val="bg1"/>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rPr>
              <a:t>INTRODUCTION</a:t>
            </a:r>
            <a:endParaRPr lang="en-US" sz="5400" dirty="0">
              <a:solidFill>
                <a:schemeClr val="bg1"/>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endParaRPr>
          </a:p>
        </p:txBody>
      </p:sp>
      <p:pic>
        <p:nvPicPr>
          <p:cNvPr id="10" name="Graphic 9" descr="Lightbulb and gear with solid fill">
            <a:extLst>
              <a:ext uri="{FF2B5EF4-FFF2-40B4-BE49-F238E27FC236}">
                <a16:creationId xmlns:a16="http://schemas.microsoft.com/office/drawing/2014/main" id="{4911743D-D7A9-5FD7-5AB8-B278BC5F12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7642" y="878305"/>
            <a:ext cx="1796716" cy="1796716"/>
          </a:xfrm>
          <a:prstGeom prst="rect">
            <a:avLst/>
          </a:prstGeom>
        </p:spPr>
      </p:pic>
    </p:spTree>
    <p:extLst>
      <p:ext uri="{BB962C8B-B14F-4D97-AF65-F5344CB8AC3E}">
        <p14:creationId xmlns:p14="http://schemas.microsoft.com/office/powerpoint/2010/main" val="1430658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sp>
        <p:nvSpPr>
          <p:cNvPr id="6" name="TextBox 5">
            <a:extLst>
              <a:ext uri="{FF2B5EF4-FFF2-40B4-BE49-F238E27FC236}">
                <a16:creationId xmlns:a16="http://schemas.microsoft.com/office/drawing/2014/main" id="{ED0142C3-6502-4FA2-012D-D901A24E7EEA}"/>
              </a:ext>
            </a:extLst>
          </p:cNvPr>
          <p:cNvSpPr txBox="1"/>
          <p:nvPr/>
        </p:nvSpPr>
        <p:spPr>
          <a:xfrm>
            <a:off x="2384258" y="1797899"/>
            <a:ext cx="7423484" cy="1323439"/>
          </a:xfrm>
          <a:prstGeom prst="rect">
            <a:avLst/>
          </a:prstGeom>
          <a:noFill/>
          <a:effectLst>
            <a:outerShdw blurRad="635000" dist="50800" dir="5400000" algn="ctr" rotWithShape="0">
              <a:srgbClr val="000000">
                <a:alpha val="64000"/>
              </a:srgbClr>
            </a:outerShdw>
          </a:effectLst>
        </p:spPr>
        <p:txBody>
          <a:bodyPr wrap="square" rtlCol="0">
            <a:spAutoFit/>
          </a:bodyPr>
          <a:lstStyle/>
          <a:p>
            <a:r>
              <a:rPr lang="en-US" sz="8000" dirty="0">
                <a:solidFill>
                  <a:schemeClr val="bg1"/>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rPr>
              <a:t>INTRODUCTION</a:t>
            </a:r>
            <a:endParaRPr lang="en-US" sz="7200" dirty="0">
              <a:solidFill>
                <a:schemeClr val="bg1"/>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endParaRPr>
          </a:p>
        </p:txBody>
      </p:sp>
      <p:pic>
        <p:nvPicPr>
          <p:cNvPr id="7" name="Graphic 6" descr="Lightbulb and gear with solid fill">
            <a:extLst>
              <a:ext uri="{FF2B5EF4-FFF2-40B4-BE49-F238E27FC236}">
                <a16:creationId xmlns:a16="http://schemas.microsoft.com/office/drawing/2014/main" id="{E67D2EA6-2981-A0C7-6925-1016A90A22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5836" y="405063"/>
            <a:ext cx="1200329" cy="1200329"/>
          </a:xfrm>
          <a:prstGeom prst="rect">
            <a:avLst/>
          </a:prstGeom>
        </p:spPr>
      </p:pic>
      <p:sp>
        <p:nvSpPr>
          <p:cNvPr id="12" name="TextBox 11">
            <a:extLst>
              <a:ext uri="{FF2B5EF4-FFF2-40B4-BE49-F238E27FC236}">
                <a16:creationId xmlns:a16="http://schemas.microsoft.com/office/drawing/2014/main" id="{9E99537A-F2ED-1257-07BF-F6E137EF55D7}"/>
              </a:ext>
            </a:extLst>
          </p:cNvPr>
          <p:cNvSpPr txBox="1"/>
          <p:nvPr/>
        </p:nvSpPr>
        <p:spPr>
          <a:xfrm>
            <a:off x="1275345" y="3566538"/>
            <a:ext cx="9841833" cy="2677656"/>
          </a:xfrm>
          <a:prstGeom prst="rect">
            <a:avLst/>
          </a:prstGeom>
          <a:noFill/>
          <a:ln>
            <a:noFill/>
          </a:ln>
        </p:spPr>
        <p:txBody>
          <a:bodyPr wrap="square" rtlCol="0">
            <a:spAutoFit/>
          </a:bodyPr>
          <a:lstStyle/>
          <a:p>
            <a:pPr algn="just"/>
            <a:r>
              <a:rPr lang="en-US" sz="2400" dirty="0">
                <a:solidFill>
                  <a:schemeClr val="bg1"/>
                </a:solidFill>
                <a:latin typeface="Aptos Display" panose="020B0004020202020204" pitchFamily="34" charset="0"/>
              </a:rPr>
              <a:t>In this presentation, we will build a predictive model to answer the question: </a:t>
            </a:r>
            <a:r>
              <a:rPr lang="en-US" sz="2400" dirty="0">
                <a:solidFill>
                  <a:srgbClr val="FF0000"/>
                </a:solidFill>
                <a:latin typeface="Aptos Display" panose="020B0004020202020204" pitchFamily="34" charset="0"/>
              </a:rPr>
              <a:t>"What sorts of people were more likely to survive?" </a:t>
            </a:r>
            <a:r>
              <a:rPr lang="en-US" sz="2400" dirty="0">
                <a:solidFill>
                  <a:schemeClr val="bg1"/>
                </a:solidFill>
                <a:latin typeface="Aptos Display" panose="020B0004020202020204" pitchFamily="34" charset="0"/>
              </a:rPr>
              <a:t>By utilizing passenger data, including name, age, gender, and socio-economic class, we will uncover patterns and insights that contribute to the likelihood of survival. Through data visualization and statistical analysis, we will gain a deeper understanding of the demographics and characteristics that played a crucial role in this historic tragedy</a:t>
            </a:r>
          </a:p>
        </p:txBody>
      </p:sp>
    </p:spTree>
    <p:extLst>
      <p:ext uri="{BB962C8B-B14F-4D97-AF65-F5344CB8AC3E}">
        <p14:creationId xmlns:p14="http://schemas.microsoft.com/office/powerpoint/2010/main" val="3881072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F8E3FEC-277C-BC1F-9296-A2E3A2BA2D68}"/>
              </a:ext>
            </a:extLst>
          </p:cNvPr>
          <p:cNvSpPr/>
          <p:nvPr/>
        </p:nvSpPr>
        <p:spPr>
          <a:xfrm>
            <a:off x="3015916" y="348916"/>
            <a:ext cx="6160168" cy="6160168"/>
          </a:xfrm>
          <a:prstGeom prst="ellipse">
            <a:avLst/>
          </a:prstGeom>
          <a:solidFill>
            <a:srgbClr val="02536E">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B96ACC58-F22C-F55E-08D0-0DC7F4A04CBD}"/>
              </a:ext>
            </a:extLst>
          </p:cNvPr>
          <p:cNvSpPr txBox="1"/>
          <p:nvPr/>
        </p:nvSpPr>
        <p:spPr>
          <a:xfrm>
            <a:off x="3256547" y="3094942"/>
            <a:ext cx="56789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400" dirty="0">
                <a:solidFill>
                  <a:prstClr val="white"/>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rPr>
              <a:t>DATA ANALYSIS</a:t>
            </a:r>
            <a:endParaRPr kumimoji="0" lang="en-US"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p:txBody>
      </p:sp>
      <p:pic>
        <p:nvPicPr>
          <p:cNvPr id="3" name="Graphic 2" descr="Statistics with solid fill">
            <a:extLst>
              <a:ext uri="{FF2B5EF4-FFF2-40B4-BE49-F238E27FC236}">
                <a16:creationId xmlns:a16="http://schemas.microsoft.com/office/drawing/2014/main" id="{32B7194D-E7B2-D364-944B-1B923DFD23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9588" y="909964"/>
            <a:ext cx="1592825" cy="1592825"/>
          </a:xfrm>
          <a:prstGeom prst="rect">
            <a:avLst/>
          </a:prstGeom>
        </p:spPr>
      </p:pic>
    </p:spTree>
    <p:extLst>
      <p:ext uri="{BB962C8B-B14F-4D97-AF65-F5344CB8AC3E}">
        <p14:creationId xmlns:p14="http://schemas.microsoft.com/office/powerpoint/2010/main" val="88408225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10" name="Picture 9" descr="A shipwreck in the water">
            <a:extLst>
              <a:ext uri="{FF2B5EF4-FFF2-40B4-BE49-F238E27FC236}">
                <a16:creationId xmlns:a16="http://schemas.microsoft.com/office/drawing/2014/main" id="{7B679021-D393-CD95-74B2-6CBA98B7B442}"/>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28920" b="28920"/>
          <a:stretch/>
        </p:blipFill>
        <p:spPr>
          <a:xfrm>
            <a:off x="0" y="0"/>
            <a:ext cx="12309987"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6" name="TextBox 5">
            <a:extLst>
              <a:ext uri="{FF2B5EF4-FFF2-40B4-BE49-F238E27FC236}">
                <a16:creationId xmlns:a16="http://schemas.microsoft.com/office/drawing/2014/main" id="{ED0142C3-6502-4FA2-012D-D901A24E7EEA}"/>
              </a:ext>
            </a:extLst>
          </p:cNvPr>
          <p:cNvSpPr txBox="1"/>
          <p:nvPr/>
        </p:nvSpPr>
        <p:spPr>
          <a:xfrm>
            <a:off x="2384258" y="1797899"/>
            <a:ext cx="7423484" cy="1200329"/>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solidFill>
                  <a:prstClr val="white"/>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rPr>
              <a:t>DATA ANALYSIS</a:t>
            </a:r>
            <a:endParaRPr kumimoji="0" lang="en-US" sz="66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1275344" y="3345316"/>
            <a:ext cx="9992423" cy="830997"/>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In our analysis of the Titanic dataset, we utilize various data visualization techniques to uncover patterns and insights related to passenger survival</a:t>
            </a:r>
            <a:endParaRPr kumimoji="0" lang="en-US" sz="2400" b="0" i="0" u="none" strike="noStrike" kern="1200" cap="none" spc="0" normalizeH="0" baseline="0" noProof="0" dirty="0">
              <a:ln>
                <a:noFill/>
              </a:ln>
              <a:solidFill>
                <a:schemeClr val="bg1"/>
              </a:solidFill>
              <a:effectLst/>
              <a:uLnTx/>
              <a:uFillTx/>
              <a:latin typeface="Aptos Display" panose="020B0004020202020204" pitchFamily="34" charset="0"/>
              <a:ea typeface="+mn-ea"/>
              <a:cs typeface="+mn-cs"/>
            </a:endParaRPr>
          </a:p>
        </p:txBody>
      </p:sp>
      <p:pic>
        <p:nvPicPr>
          <p:cNvPr id="2" name="Picture 1">
            <a:extLst>
              <a:ext uri="{FF2B5EF4-FFF2-40B4-BE49-F238E27FC236}">
                <a16:creationId xmlns:a16="http://schemas.microsoft.com/office/drawing/2014/main" id="{8BA12AD2-34AD-A975-3A89-D956BD39B951}"/>
              </a:ext>
            </a:extLst>
          </p:cNvPr>
          <p:cNvPicPr>
            <a:picLocks noChangeAspect="1"/>
          </p:cNvPicPr>
          <p:nvPr/>
        </p:nvPicPr>
        <p:blipFill>
          <a:blip r:embed="rId8"/>
          <a:stretch>
            <a:fillRect/>
          </a:stretch>
        </p:blipFill>
        <p:spPr>
          <a:xfrm>
            <a:off x="5297355" y="182124"/>
            <a:ext cx="1597290" cy="1597290"/>
          </a:xfrm>
          <a:prstGeom prst="rect">
            <a:avLst/>
          </a:prstGeom>
        </p:spPr>
      </p:pic>
      <p:sp>
        <p:nvSpPr>
          <p:cNvPr id="13" name="TextBox 12">
            <a:extLst>
              <a:ext uri="{FF2B5EF4-FFF2-40B4-BE49-F238E27FC236}">
                <a16:creationId xmlns:a16="http://schemas.microsoft.com/office/drawing/2014/main" id="{15333791-2EC4-DD02-703B-9F8C9A56EE67}"/>
              </a:ext>
            </a:extLst>
          </p:cNvPr>
          <p:cNvSpPr txBox="1"/>
          <p:nvPr/>
        </p:nvSpPr>
        <p:spPr>
          <a:xfrm>
            <a:off x="1275344" y="4456610"/>
            <a:ext cx="2920181" cy="21210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Bar Plot &amp; Pie Chart</a:t>
            </a:r>
          </a:p>
          <a:p>
            <a:pPr marL="285750" indent="-285750">
              <a:lnSpc>
                <a:spcPct val="150000"/>
              </a:lnSpc>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Scatter Plot</a:t>
            </a:r>
          </a:p>
          <a:p>
            <a:pPr marL="285750" indent="-285750">
              <a:lnSpc>
                <a:spcPct val="150000"/>
              </a:lnSpc>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Stacked Bar Chart</a:t>
            </a:r>
          </a:p>
          <a:p>
            <a:pPr marL="285750" indent="-285750">
              <a:lnSpc>
                <a:spcPct val="150000"/>
              </a:lnSpc>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Line Chart</a:t>
            </a:r>
          </a:p>
          <a:p>
            <a:pPr marL="285750" indent="-285750">
              <a:lnSpc>
                <a:spcPct val="150000"/>
              </a:lnSpc>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Box plot</a:t>
            </a:r>
          </a:p>
        </p:txBody>
      </p:sp>
      <p:sp>
        <p:nvSpPr>
          <p:cNvPr id="14" name="TextBox 13">
            <a:extLst>
              <a:ext uri="{FF2B5EF4-FFF2-40B4-BE49-F238E27FC236}">
                <a16:creationId xmlns:a16="http://schemas.microsoft.com/office/drawing/2014/main" id="{35339C89-B964-EBE7-576E-B2B0D29BDFBB}"/>
              </a:ext>
            </a:extLst>
          </p:cNvPr>
          <p:cNvSpPr txBox="1"/>
          <p:nvPr/>
        </p:nvSpPr>
        <p:spPr>
          <a:xfrm>
            <a:off x="6928894" y="4456610"/>
            <a:ext cx="2920181" cy="21210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Dot plots</a:t>
            </a:r>
          </a:p>
          <a:p>
            <a:pPr marL="285750" indent="-285750">
              <a:lnSpc>
                <a:spcPct val="150000"/>
              </a:lnSpc>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Density Plot</a:t>
            </a:r>
          </a:p>
          <a:p>
            <a:pPr marL="285750" indent="-285750">
              <a:lnSpc>
                <a:spcPct val="150000"/>
              </a:lnSpc>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Histogram</a:t>
            </a:r>
          </a:p>
          <a:p>
            <a:pPr marL="285750" indent="-285750">
              <a:lnSpc>
                <a:spcPct val="150000"/>
              </a:lnSpc>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Strip Chart</a:t>
            </a:r>
          </a:p>
          <a:p>
            <a:pPr marL="285750" indent="-285750">
              <a:lnSpc>
                <a:spcPct val="150000"/>
              </a:lnSpc>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Violin Plot</a:t>
            </a:r>
          </a:p>
        </p:txBody>
      </p:sp>
    </p:spTree>
    <p:extLst>
      <p:ext uri="{BB962C8B-B14F-4D97-AF65-F5344CB8AC3E}">
        <p14:creationId xmlns:p14="http://schemas.microsoft.com/office/powerpoint/2010/main" val="2769625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10" name="Picture 9" descr="A shipwreck in the water">
            <a:extLst>
              <a:ext uri="{FF2B5EF4-FFF2-40B4-BE49-F238E27FC236}">
                <a16:creationId xmlns:a16="http://schemas.microsoft.com/office/drawing/2014/main" id="{7B679021-D393-CD95-74B2-6CBA98B7B442}"/>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28920" b="28920"/>
          <a:stretch/>
        </p:blipFill>
        <p:spPr>
          <a:xfrm>
            <a:off x="0" y="-109631"/>
            <a:ext cx="12309987"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2" name="TextBox 11">
            <a:extLst>
              <a:ext uri="{FF2B5EF4-FFF2-40B4-BE49-F238E27FC236}">
                <a16:creationId xmlns:a16="http://schemas.microsoft.com/office/drawing/2014/main" id="{9E99537A-F2ED-1257-07BF-F6E137EF55D7}"/>
              </a:ext>
            </a:extLst>
          </p:cNvPr>
          <p:cNvSpPr txBox="1"/>
          <p:nvPr/>
        </p:nvSpPr>
        <p:spPr>
          <a:xfrm>
            <a:off x="1501794" y="589008"/>
            <a:ext cx="8144603" cy="1477328"/>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err="1">
                <a:ln>
                  <a:noFill/>
                </a:ln>
                <a:solidFill>
                  <a:prstClr val="white"/>
                </a:solidFill>
                <a:effectLst/>
                <a:uLnTx/>
                <a:uFillTx/>
                <a:latin typeface="Aptos" panose="02110004020202020204"/>
                <a:ea typeface="+mn-ea"/>
                <a:cs typeface="+mn-cs"/>
              </a:rPr>
              <a:t>i</a:t>
            </a: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	what sorts of people were more likely to survive?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ii.	What factors are associated with passenger survival?</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iii.	How does passenger class affect survival rates?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iv.	Does age influence the likelihood of survival?</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v.	Are there any differences in survival based on gender?</a:t>
            </a:r>
            <a:endParaRPr kumimoji="0" lang="en-US" b="1"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endParaRPr>
          </a:p>
        </p:txBody>
      </p:sp>
      <p:pic>
        <p:nvPicPr>
          <p:cNvPr id="2" name="Picture 1">
            <a:extLst>
              <a:ext uri="{FF2B5EF4-FFF2-40B4-BE49-F238E27FC236}">
                <a16:creationId xmlns:a16="http://schemas.microsoft.com/office/drawing/2014/main" id="{8BA12AD2-34AD-A975-3A89-D956BD39B951}"/>
              </a:ext>
            </a:extLst>
          </p:cNvPr>
          <p:cNvPicPr>
            <a:picLocks noChangeAspect="1"/>
          </p:cNvPicPr>
          <p:nvPr/>
        </p:nvPicPr>
        <p:blipFill>
          <a:blip r:embed="rId8"/>
          <a:stretch>
            <a:fillRect/>
          </a:stretch>
        </p:blipFill>
        <p:spPr>
          <a:xfrm>
            <a:off x="11267767" y="265232"/>
            <a:ext cx="744567" cy="744567"/>
          </a:xfrm>
          <a:prstGeom prst="rect">
            <a:avLst/>
          </a:prstGeom>
        </p:spPr>
      </p:pic>
      <p:sp>
        <p:nvSpPr>
          <p:cNvPr id="13" name="TextBox 12">
            <a:extLst>
              <a:ext uri="{FF2B5EF4-FFF2-40B4-BE49-F238E27FC236}">
                <a16:creationId xmlns:a16="http://schemas.microsoft.com/office/drawing/2014/main" id="{15333791-2EC4-DD02-703B-9F8C9A56EE67}"/>
              </a:ext>
            </a:extLst>
          </p:cNvPr>
          <p:cNvSpPr txBox="1"/>
          <p:nvPr/>
        </p:nvSpPr>
        <p:spPr>
          <a:xfrm>
            <a:off x="1501794" y="2554422"/>
            <a:ext cx="10512998" cy="1526315"/>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sz="1600" b="0" i="0" u="none" strike="noStrike" kern="1200" cap="none" spc="0" normalizeH="0" baseline="0" noProof="0" dirty="0" err="1">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rPr>
              <a:t>i</a:t>
            </a:r>
            <a:r>
              <a:rPr kumimoji="0" lang="en-US" sz="16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rPr>
              <a:t>.    To determine the relationship between passenger demographics age and survival.</a:t>
            </a:r>
          </a:p>
          <a:p>
            <a:pPr marR="0" lvl="0" algn="l" defTabSz="914400" rtl="0" eaLnBrk="1" fontAlgn="auto" latinLnBrk="0" hangingPunct="1">
              <a:lnSpc>
                <a:spcPct val="150000"/>
              </a:lnSpc>
              <a:spcBef>
                <a:spcPts val="0"/>
              </a:spcBef>
              <a:spcAft>
                <a:spcPts val="0"/>
              </a:spcAft>
              <a:buClrTx/>
              <a:buSzTx/>
              <a:tabLst/>
              <a:defRPr/>
            </a:pPr>
            <a:r>
              <a:rPr kumimoji="0" lang="en-US" sz="16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rPr>
              <a:t>ii.    To assess the impact of socio-economic status (represented by passenger class) on survival rates.</a:t>
            </a:r>
          </a:p>
          <a:p>
            <a:pPr marR="0" lvl="0" algn="l" defTabSz="914400" rtl="0" eaLnBrk="1" fontAlgn="auto" latinLnBrk="0" hangingPunct="1">
              <a:lnSpc>
                <a:spcPct val="150000"/>
              </a:lnSpc>
              <a:spcBef>
                <a:spcPts val="0"/>
              </a:spcBef>
              <a:spcAft>
                <a:spcPts val="0"/>
              </a:spcAft>
              <a:buClrTx/>
              <a:buSzTx/>
              <a:tabLst/>
              <a:defRPr/>
            </a:pPr>
            <a:r>
              <a:rPr kumimoji="0" lang="en-US" sz="16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rPr>
              <a:t>iii.   To evaluate the influence of family presence (sibsp, parch) on survival chances.</a:t>
            </a:r>
          </a:p>
          <a:p>
            <a:pPr>
              <a:lnSpc>
                <a:spcPct val="150000"/>
              </a:lnSpc>
              <a:defRPr/>
            </a:pPr>
            <a:r>
              <a:rPr kumimoji="0" lang="en-US" sz="16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rPr>
              <a:t>iv.   To determine the relationship between passenger demographics gender and survival.</a:t>
            </a:r>
          </a:p>
        </p:txBody>
      </p:sp>
      <p:sp>
        <p:nvSpPr>
          <p:cNvPr id="3" name="TextBox 2">
            <a:extLst>
              <a:ext uri="{FF2B5EF4-FFF2-40B4-BE49-F238E27FC236}">
                <a16:creationId xmlns:a16="http://schemas.microsoft.com/office/drawing/2014/main" id="{BEA0A371-BF43-3B94-AF5F-677C2A742B42}"/>
              </a:ext>
            </a:extLst>
          </p:cNvPr>
          <p:cNvSpPr txBox="1"/>
          <p:nvPr/>
        </p:nvSpPr>
        <p:spPr>
          <a:xfrm>
            <a:off x="0" y="2004275"/>
            <a:ext cx="5889685"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prstClr val="white"/>
                </a:solidFill>
                <a:effectLst>
                  <a:outerShdw blurRad="63500" sx="102000" sy="102000" algn="ctr" rotWithShape="0">
                    <a:prstClr val="black">
                      <a:alpha val="40000"/>
                    </a:prstClr>
                  </a:outerShdw>
                </a:effectLst>
                <a:latin typeface="Cascadia Mono SemiBold" panose="020B0609020000020004" pitchFamily="49" charset="0"/>
                <a:cs typeface="Cascadia Mono SemiBold" panose="020B0609020000020004" pitchFamily="49" charset="0"/>
              </a:rPr>
              <a:t>Objectives</a:t>
            </a:r>
            <a:endParaRPr kumimoji="0" lang="en-US"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p:txBody>
      </p:sp>
      <p:sp>
        <p:nvSpPr>
          <p:cNvPr id="4" name="TextBox 3">
            <a:extLst>
              <a:ext uri="{FF2B5EF4-FFF2-40B4-BE49-F238E27FC236}">
                <a16:creationId xmlns:a16="http://schemas.microsoft.com/office/drawing/2014/main" id="{5D311FF9-32A5-A5E1-F317-3373E589BD16}"/>
              </a:ext>
            </a:extLst>
          </p:cNvPr>
          <p:cNvSpPr txBox="1"/>
          <p:nvPr/>
        </p:nvSpPr>
        <p:spPr>
          <a:xfrm>
            <a:off x="152399" y="3911573"/>
            <a:ext cx="5889685"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rPr>
              <a:t>Hypotheses</a:t>
            </a:r>
          </a:p>
        </p:txBody>
      </p:sp>
      <p:sp>
        <p:nvSpPr>
          <p:cNvPr id="7" name="TextBox 6">
            <a:extLst>
              <a:ext uri="{FF2B5EF4-FFF2-40B4-BE49-F238E27FC236}">
                <a16:creationId xmlns:a16="http://schemas.microsoft.com/office/drawing/2014/main" id="{4EE5F09C-3DC6-54A4-EB88-77B62C6DCC09}"/>
              </a:ext>
            </a:extLst>
          </p:cNvPr>
          <p:cNvSpPr txBox="1"/>
          <p:nvPr/>
        </p:nvSpPr>
        <p:spPr>
          <a:xfrm>
            <a:off x="152400" y="-26085"/>
            <a:ext cx="5889685" cy="769441"/>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rPr>
              <a:t>Research</a:t>
            </a:r>
          </a:p>
        </p:txBody>
      </p:sp>
      <p:sp>
        <p:nvSpPr>
          <p:cNvPr id="8" name="TextBox 7">
            <a:extLst>
              <a:ext uri="{FF2B5EF4-FFF2-40B4-BE49-F238E27FC236}">
                <a16:creationId xmlns:a16="http://schemas.microsoft.com/office/drawing/2014/main" id="{A1017BD5-F730-A10C-36AE-799F754BFBF0}"/>
              </a:ext>
            </a:extLst>
          </p:cNvPr>
          <p:cNvSpPr txBox="1"/>
          <p:nvPr/>
        </p:nvSpPr>
        <p:spPr>
          <a:xfrm>
            <a:off x="1469841" y="4549811"/>
            <a:ext cx="10840146" cy="2264979"/>
          </a:xfrm>
          <a:prstGeom prst="rect">
            <a:avLst/>
          </a:prstGeom>
          <a:noFill/>
        </p:spPr>
        <p:txBody>
          <a:bodyPr wrap="square" rtlCol="0">
            <a:spAutoFit/>
          </a:bodyPr>
          <a:lstStyle/>
          <a:p>
            <a:pPr marL="400050" indent="-400050">
              <a:lnSpc>
                <a:spcPct val="150000"/>
              </a:lnSpc>
              <a:buFontTx/>
              <a:buAutoNum type="romanLcPeriod"/>
              <a:defRPr/>
            </a:pPr>
            <a:r>
              <a:rPr kumimoji="0" lang="en-US" sz="16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rPr>
              <a:t>Younger passengers have a higher survival rate than older passengers.</a:t>
            </a:r>
          </a:p>
          <a:p>
            <a:pPr marL="400050" indent="-400050">
              <a:lnSpc>
                <a:spcPct val="150000"/>
              </a:lnSpc>
              <a:buFontTx/>
              <a:buAutoNum type="romanLcPeriod"/>
              <a:defRPr/>
            </a:pPr>
            <a:r>
              <a:rPr kumimoji="0" lang="en-US" sz="16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rPr>
              <a:t>First-class passengers have a higher survival rate compared to second and third-class passengers.</a:t>
            </a:r>
          </a:p>
          <a:p>
            <a:pPr marL="400050" marR="0" lvl="0" indent="-400050" algn="l" defTabSz="914400" rtl="0" eaLnBrk="1" fontAlgn="auto" latinLnBrk="0" hangingPunct="1">
              <a:lnSpc>
                <a:spcPct val="150000"/>
              </a:lnSpc>
              <a:spcBef>
                <a:spcPts val="0"/>
              </a:spcBef>
              <a:spcAft>
                <a:spcPts val="0"/>
              </a:spcAft>
              <a:buClrTx/>
              <a:buSzTx/>
              <a:buAutoNum type="romanLcPeriod" startAt="3"/>
              <a:tabLst/>
              <a:defRPr/>
            </a:pPr>
            <a:r>
              <a:rPr kumimoji="0" lang="en-US" sz="16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rPr>
              <a:t>Passengers with family members aboard (higher sibsp and parch) have a higher survival rate than those        traveling alone.</a:t>
            </a:r>
          </a:p>
          <a:p>
            <a:pPr marL="400050" indent="-400050">
              <a:lnSpc>
                <a:spcPct val="150000"/>
              </a:lnSpc>
              <a:buFontTx/>
              <a:buAutoNum type="romanLcPeriod" startAt="3"/>
              <a:defRPr/>
            </a:pPr>
            <a:r>
              <a:rPr kumimoji="0" lang="en-US" sz="16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rPr>
              <a:t>Female passengers have a higher survival rate than male passengers..</a:t>
            </a:r>
          </a:p>
          <a:p>
            <a:pPr marL="400050" marR="0" lvl="0" indent="-400050" algn="l" defTabSz="914400" rtl="0" eaLnBrk="1" fontAlgn="auto" latinLnBrk="0" hangingPunct="1">
              <a:lnSpc>
                <a:spcPct val="150000"/>
              </a:lnSpc>
              <a:spcBef>
                <a:spcPts val="0"/>
              </a:spcBef>
              <a:spcAft>
                <a:spcPts val="0"/>
              </a:spcAft>
              <a:buClrTx/>
              <a:buSzTx/>
              <a:buAutoNum type="romanLcPeriod" startAt="4"/>
              <a:tabLst/>
              <a:defRPr/>
            </a:pPr>
            <a:endParaRPr kumimoji="0" lang="en-US" sz="16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70686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F8E3FEC-277C-BC1F-9296-A2E3A2BA2D68}"/>
              </a:ext>
            </a:extLst>
          </p:cNvPr>
          <p:cNvSpPr/>
          <p:nvPr/>
        </p:nvSpPr>
        <p:spPr>
          <a:xfrm>
            <a:off x="3015916" y="230929"/>
            <a:ext cx="6160168" cy="6160168"/>
          </a:xfrm>
          <a:prstGeom prst="ellipse">
            <a:avLst/>
          </a:prstGeom>
          <a:solidFill>
            <a:srgbClr val="02536E">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B96ACC58-F22C-F55E-08D0-0DC7F4A04CBD}"/>
              </a:ext>
            </a:extLst>
          </p:cNvPr>
          <p:cNvSpPr txBox="1"/>
          <p:nvPr/>
        </p:nvSpPr>
        <p:spPr>
          <a:xfrm>
            <a:off x="3133900" y="3196572"/>
            <a:ext cx="59658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rPr>
              <a:t>DATA VISUALIZATIONS</a:t>
            </a:r>
            <a:endParaRPr kumimoji="0" lang="en-US" sz="36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p:txBody>
      </p:sp>
      <p:pic>
        <p:nvPicPr>
          <p:cNvPr id="4" name="Graphic 3" descr="Research with solid fill">
            <a:extLst>
              <a:ext uri="{FF2B5EF4-FFF2-40B4-BE49-F238E27FC236}">
                <a16:creationId xmlns:a16="http://schemas.microsoft.com/office/drawing/2014/main" id="{ACB9B12A-F968-35E4-C7B6-B5851DBC7D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5921" y="1082792"/>
            <a:ext cx="1980159" cy="1980159"/>
          </a:xfrm>
          <a:prstGeom prst="rect">
            <a:avLst/>
          </a:prstGeom>
        </p:spPr>
      </p:pic>
    </p:spTree>
    <p:extLst>
      <p:ext uri="{BB962C8B-B14F-4D97-AF65-F5344CB8AC3E}">
        <p14:creationId xmlns:p14="http://schemas.microsoft.com/office/powerpoint/2010/main" val="397952805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A table set for dinner on a boat">
            <a:extLst>
              <a:ext uri="{FF2B5EF4-FFF2-40B4-BE49-F238E27FC236}">
                <a16:creationId xmlns:a16="http://schemas.microsoft.com/office/drawing/2014/main" id="{794CDD62-477B-125C-7056-54545266C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C2135AB8-22BE-5B9A-A2C0-B4C3E7D860C4}"/>
              </a:ext>
            </a:extLst>
          </p:cNvPr>
          <p:cNvSpPr/>
          <p:nvPr/>
        </p:nvSpPr>
        <p:spPr>
          <a:xfrm>
            <a:off x="-1499937" y="-3080084"/>
            <a:ext cx="15191874" cy="130181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Picture 10" descr="A table set for dinner on a boat">
            <a:extLst>
              <a:ext uri="{FF2B5EF4-FFF2-40B4-BE49-F238E27FC236}">
                <a16:creationId xmlns:a16="http://schemas.microsoft.com/office/drawing/2014/main" id="{E266632D-2934-BDAB-F90B-8EDAE49B9D9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val="0"/>
              </a:ext>
            </a:extLst>
          </a:blip>
          <a:srcRect t="7700" b="7700"/>
          <a:stretch/>
        </p:blipFill>
        <p:spPr>
          <a:xfrm>
            <a:off x="0" y="0"/>
            <a:ext cx="12192000" cy="6858000"/>
          </a:xfrm>
          <a:prstGeom prst="rect">
            <a:avLst/>
          </a:prstGeom>
          <a:solidFill>
            <a:schemeClr val="bg1">
              <a:alpha val="44000"/>
            </a:schemeClr>
          </a:solidFill>
        </p:spPr>
      </p:pic>
      <p:pic>
        <p:nvPicPr>
          <p:cNvPr id="7" name="Picture 6" descr="A view of the ocean from the cockpit of a boat">
            <a:extLst>
              <a:ext uri="{FF2B5EF4-FFF2-40B4-BE49-F238E27FC236}">
                <a16:creationId xmlns:a16="http://schemas.microsoft.com/office/drawing/2014/main" id="{A2707527-C793-D948-1961-C25EB34642D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t="7763" b="7763"/>
          <a:stretch/>
        </p:blipFill>
        <p:spPr>
          <a:xfrm>
            <a:off x="34414" y="24063"/>
            <a:ext cx="12191998" cy="6857999"/>
          </a:xfrm>
          <a:prstGeom prst="rect">
            <a:avLst/>
          </a:prstGeom>
        </p:spPr>
      </p:pic>
      <p:sp>
        <p:nvSpPr>
          <p:cNvPr id="6" name="TextBox 5">
            <a:extLst>
              <a:ext uri="{FF2B5EF4-FFF2-40B4-BE49-F238E27FC236}">
                <a16:creationId xmlns:a16="http://schemas.microsoft.com/office/drawing/2014/main" id="{ED0142C3-6502-4FA2-012D-D901A24E7EEA}"/>
              </a:ext>
            </a:extLst>
          </p:cNvPr>
          <p:cNvSpPr txBox="1"/>
          <p:nvPr/>
        </p:nvSpPr>
        <p:spPr>
          <a:xfrm>
            <a:off x="2384257" y="1797899"/>
            <a:ext cx="7851123" cy="923330"/>
          </a:xfrm>
          <a:prstGeom prst="rect">
            <a:avLst/>
          </a:prstGeom>
          <a:noFill/>
          <a:effectLst>
            <a:outerShdw blurRad="635000" dist="50800" dir="5400000" algn="ctr" rotWithShape="0">
              <a:srgbClr val="000000">
                <a:alpha val="64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rPr>
              <a:t>DATA VISUALIZATIONS</a:t>
            </a:r>
            <a:endParaRPr kumimoji="0" lang="en-US"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Cascadia Mono SemiBold" panose="020B0609020000020004" pitchFamily="49" charset="0"/>
              <a:ea typeface="+mn-ea"/>
              <a:cs typeface="Cascadia Mono SemiBold" panose="020B0609020000020004" pitchFamily="49" charset="0"/>
            </a:endParaRPr>
          </a:p>
        </p:txBody>
      </p:sp>
      <p:sp>
        <p:nvSpPr>
          <p:cNvPr id="12" name="TextBox 11">
            <a:extLst>
              <a:ext uri="{FF2B5EF4-FFF2-40B4-BE49-F238E27FC236}">
                <a16:creationId xmlns:a16="http://schemas.microsoft.com/office/drawing/2014/main" id="{9E99537A-F2ED-1257-07BF-F6E137EF55D7}"/>
              </a:ext>
            </a:extLst>
          </p:cNvPr>
          <p:cNvSpPr txBox="1"/>
          <p:nvPr/>
        </p:nvSpPr>
        <p:spPr>
          <a:xfrm>
            <a:off x="1275344" y="3345316"/>
            <a:ext cx="9992423" cy="1200329"/>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it's important to effectively convey the insights derived from the visual representation of data. Here’s a structured approach to describing a data visualization. </a:t>
            </a:r>
            <a:endPar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endParaRPr>
          </a:p>
        </p:txBody>
      </p:sp>
      <p:pic>
        <p:nvPicPr>
          <p:cNvPr id="3" name="Picture 2">
            <a:extLst>
              <a:ext uri="{FF2B5EF4-FFF2-40B4-BE49-F238E27FC236}">
                <a16:creationId xmlns:a16="http://schemas.microsoft.com/office/drawing/2014/main" id="{6087654F-3828-1EA2-40C3-ACF700FD0A29}"/>
              </a:ext>
            </a:extLst>
          </p:cNvPr>
          <p:cNvPicPr>
            <a:picLocks noChangeAspect="1"/>
          </p:cNvPicPr>
          <p:nvPr/>
        </p:nvPicPr>
        <p:blipFill>
          <a:blip r:embed="rId8"/>
          <a:stretch>
            <a:fillRect/>
          </a:stretch>
        </p:blipFill>
        <p:spPr>
          <a:xfrm>
            <a:off x="4953619" y="0"/>
            <a:ext cx="1975275" cy="1975275"/>
          </a:xfrm>
          <a:prstGeom prst="rect">
            <a:avLst/>
          </a:prstGeom>
        </p:spPr>
      </p:pic>
      <p:sp>
        <p:nvSpPr>
          <p:cNvPr id="4" name="TextBox 3">
            <a:extLst>
              <a:ext uri="{FF2B5EF4-FFF2-40B4-BE49-F238E27FC236}">
                <a16:creationId xmlns:a16="http://schemas.microsoft.com/office/drawing/2014/main" id="{1D28A6B1-3791-0716-8F81-1FE946751883}"/>
              </a:ext>
            </a:extLst>
          </p:cNvPr>
          <p:cNvSpPr txBox="1"/>
          <p:nvPr/>
        </p:nvSpPr>
        <p:spPr>
          <a:xfrm>
            <a:off x="2384257" y="5028203"/>
            <a:ext cx="8083157" cy="584775"/>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glow rad="63500">
                    <a:schemeClr val="accent1">
                      <a:satMod val="175000"/>
                      <a:alpha val="40000"/>
                    </a:schemeClr>
                  </a:glow>
                  <a:reflection blurRad="6350" stA="60000" endA="900" endPos="58000" dir="5400000" sy="-100000" algn="bl" rotWithShape="0"/>
                </a:effectLst>
                <a:uLnTx/>
                <a:uFillTx/>
                <a:latin typeface="Aptos" panose="02110004020202020204"/>
                <a:ea typeface="+mn-ea"/>
                <a:cs typeface="+mn-cs"/>
              </a:rPr>
              <a:t>Okey Lets move t</a:t>
            </a:r>
            <a:r>
              <a:rPr lang="en-US" sz="3200" b="1" dirty="0">
                <a:solidFill>
                  <a:prstClr val="white"/>
                </a:solidFill>
                <a:effectLst>
                  <a:glow rad="63500">
                    <a:schemeClr val="accent1">
                      <a:satMod val="175000"/>
                      <a:alpha val="40000"/>
                    </a:schemeClr>
                  </a:glow>
                  <a:reflection blurRad="6350" stA="60000" endA="900" endPos="58000" dir="5400000" sy="-100000" algn="bl" rotWithShape="0"/>
                </a:effectLst>
                <a:latin typeface="Aptos" panose="02110004020202020204"/>
              </a:rPr>
              <a:t>o the next presentashion</a:t>
            </a:r>
            <a:endParaRPr kumimoji="0" lang="en-US" sz="3200" b="1" i="0" u="none" strike="noStrike" kern="1200" cap="none" spc="0" normalizeH="0" baseline="0" noProof="0" dirty="0">
              <a:ln>
                <a:noFill/>
              </a:ln>
              <a:solidFill>
                <a:prstClr val="white"/>
              </a:solidFill>
              <a:effectLst>
                <a:glow rad="63500">
                  <a:schemeClr val="accent1">
                    <a:satMod val="175000"/>
                    <a:alpha val="40000"/>
                  </a:schemeClr>
                </a:glow>
                <a:reflection blurRad="6350" stA="60000" endA="900" endPos="58000" dir="5400000" sy="-100000" algn="bl" rotWithShape="0"/>
              </a:effectLst>
              <a:uLnTx/>
              <a:uFillTx/>
              <a:latin typeface="Aptos Display" panose="020B0004020202020204" pitchFamily="34" charset="0"/>
              <a:ea typeface="+mn-ea"/>
              <a:cs typeface="+mn-cs"/>
            </a:endParaRPr>
          </a:p>
        </p:txBody>
      </p:sp>
      <p:pic>
        <p:nvPicPr>
          <p:cNvPr id="10" name="Graphic 9" descr="Circle with left arrow with solid fill">
            <a:extLst>
              <a:ext uri="{FF2B5EF4-FFF2-40B4-BE49-F238E27FC236}">
                <a16:creationId xmlns:a16="http://schemas.microsoft.com/office/drawing/2014/main" id="{A0728278-40C2-CCD2-2E61-50C58B9ACF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10353367" y="5638336"/>
            <a:ext cx="914400" cy="914400"/>
          </a:xfrm>
          <a:prstGeom prst="rect">
            <a:avLst/>
          </a:prstGeom>
        </p:spPr>
      </p:pic>
    </p:spTree>
    <p:extLst>
      <p:ext uri="{BB962C8B-B14F-4D97-AF65-F5344CB8AC3E}">
        <p14:creationId xmlns:p14="http://schemas.microsoft.com/office/powerpoint/2010/main" val="2697787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F0952C9706054BBADA84C80DA7226C" ma:contentTypeVersion="1" ma:contentTypeDescription="Create a new document." ma:contentTypeScope="" ma:versionID="3721c814d363b03af60933a56388e321">
  <xsd:schema xmlns:xsd="http://www.w3.org/2001/XMLSchema" xmlns:xs="http://www.w3.org/2001/XMLSchema" xmlns:p="http://schemas.microsoft.com/office/2006/metadata/properties" xmlns:ns3="79a0308a-2994-414e-935a-6f1ca66efe2d" targetNamespace="http://schemas.microsoft.com/office/2006/metadata/properties" ma:root="true" ma:fieldsID="f64d152dc20be5b1d428a7814e79942d" ns3:_="">
    <xsd:import namespace="79a0308a-2994-414e-935a-6f1ca66efe2d"/>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a0308a-2994-414e-935a-6f1ca66efe2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4EBF61-D945-4D93-B4CB-DFAE5EF086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a0308a-2994-414e-935a-6f1ca66efe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B0DFFC-2788-4DED-852F-FCC2B6100921}">
  <ds:schemaRefs>
    <ds:schemaRef ds:uri="http://schemas.microsoft.com/office/2006/metadata/properties"/>
    <ds:schemaRef ds:uri="79a0308a-2994-414e-935a-6f1ca66efe2d"/>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purl.org/dc/terms/"/>
    <ds:schemaRef ds:uri="http://purl.org/dc/dcmitype/"/>
    <ds:schemaRef ds:uri="http://www.w3.org/XML/1998/namespace"/>
  </ds:schemaRefs>
</ds:datastoreItem>
</file>

<file path=customXml/itemProps3.xml><?xml version="1.0" encoding="utf-8"?>
<ds:datastoreItem xmlns:ds="http://schemas.openxmlformats.org/officeDocument/2006/customXml" ds:itemID="{4E0022FC-4C97-4439-B1FD-876D865479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713</TotalTime>
  <Words>1507</Words>
  <Application>Microsoft Office PowerPoint</Application>
  <PresentationFormat>Widescreen</PresentationFormat>
  <Paragraphs>79</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ADLaM Display</vt:lpstr>
      <vt:lpstr>Aptos</vt:lpstr>
      <vt:lpstr>Aptos Display</vt:lpstr>
      <vt:lpstr>Arial</vt:lpstr>
      <vt:lpstr>BankGothic Md BT</vt:lpstr>
      <vt:lpstr>Calibri</vt:lpstr>
      <vt:lpstr>Cascadia Mono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BANDARA K R L T</dc:creator>
  <cp:lastModifiedBy>BANDARA K R L T</cp:lastModifiedBy>
  <cp:revision>25</cp:revision>
  <dcterms:created xsi:type="dcterms:W3CDTF">2024-06-15T06:54:50Z</dcterms:created>
  <dcterms:modified xsi:type="dcterms:W3CDTF">2024-06-16T03:48:57Z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0x01010043F0952C9706054BBADA84C80DA7226C</vt:lpwstr>
  </property>
</Properties>
</file>